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diagrams/data6.xml" ContentType="application/vnd.openxmlformats-officedocument.drawingml.diagramData+xml"/>
  <Override PartName="/ppt/diagrams/data5.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diagrams/data1.xml" ContentType="application/vnd.openxmlformats-officedocument.drawingml.diagramData+xml"/>
  <Override PartName="/ppt/diagrams/data4.xml" ContentType="application/vnd.openxmlformats-officedocument.drawingml.diagramData+xml"/>
  <Override PartName="/ppt/slides/slide58.xml" ContentType="application/vnd.openxmlformats-officedocument.presentationml.slide+xml"/>
  <Override PartName="/ppt/slides/slide59.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23.xml" ContentType="application/vnd.openxmlformats-officedocument.presentationml.slide+xml"/>
  <Override PartName="/ppt/slides/slide33.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22.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notesSlides/notesSlide5.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notesSlides/notesSlide26.xml" ContentType="application/vnd.openxmlformats-officedocument.presentationml.notesSlide+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2.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34.xml" ContentType="application/vnd.openxmlformats-officedocument.presentationml.notesSlide+xml"/>
  <Override PartName="/ppt/slideLayouts/slideLayout9.xml" ContentType="application/vnd.openxmlformats-officedocument.presentationml.slideLayout+xml"/>
  <Override PartName="/ppt/notesSlides/notesSlide29.xml" ContentType="application/vnd.openxmlformats-officedocument.presentationml.notesSlide+xml"/>
  <Override PartName="/ppt/notesSlides/notesSlide1.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diagrams/quickStyle2.xml" ContentType="application/vnd.openxmlformats-officedocument.drawingml.diagramStyle+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diagrams/drawing4.xml" ContentType="application/vnd.ms-office.drawingml.diagramDrawing+xml"/>
  <Override PartName="/ppt/diagrams/layout2.xml" ContentType="application/vnd.openxmlformats-officedocument.drawingml.diagramLayout+xml"/>
  <Override PartName="/ppt/diagrams/layout6.xml" ContentType="application/vnd.openxmlformats-officedocument.drawingml.diagramLayout+xml"/>
  <Override PartName="/ppt/diagrams/drawing6.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diagrams/quickStyle4.xml" ContentType="application/vnd.openxmlformats-officedocument.drawingml.diagramStyle+xml"/>
  <Override PartName="/ppt/diagrams/colors4.xml" ContentType="application/vnd.openxmlformats-officedocument.drawingml.diagramColors+xml"/>
  <Override PartName="/ppt/theme/theme1.xml" ContentType="application/vnd.openxmlformats-officedocument.theme+xml"/>
  <Override PartName="/ppt/notesMasters/notesMaster1.xml" ContentType="application/vnd.openxmlformats-officedocument.presentationml.notesMaster+xml"/>
  <Override PartName="/ppt/diagrams/drawing2.xml" ContentType="application/vnd.ms-office.drawingml.diagramDrawing+xml"/>
  <Override PartName="/ppt/diagrams/colors2.xml" ContentType="application/vnd.openxmlformats-officedocument.drawingml.diagramColors+xml"/>
  <Override PartName="/ppt/diagrams/layout4.xml" ContentType="application/vnd.openxmlformats-officedocument.drawingml.diagramLayout+xml"/>
  <Override PartName="/ppt/diagrams/quickStyle3.xml" ContentType="application/vnd.openxmlformats-officedocument.drawingml.diagramStyle+xml"/>
  <Override PartName="/ppt/diagrams/layout3.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430" r:id="rId2"/>
    <p:sldId id="483" r:id="rId3"/>
    <p:sldId id="488" r:id="rId4"/>
    <p:sldId id="489" r:id="rId5"/>
    <p:sldId id="478" r:id="rId6"/>
    <p:sldId id="479" r:id="rId7"/>
    <p:sldId id="472" r:id="rId8"/>
    <p:sldId id="485" r:id="rId9"/>
    <p:sldId id="490" r:id="rId10"/>
    <p:sldId id="476" r:id="rId11"/>
    <p:sldId id="477" r:id="rId12"/>
    <p:sldId id="491" r:id="rId13"/>
    <p:sldId id="510" r:id="rId14"/>
    <p:sldId id="495" r:id="rId15"/>
    <p:sldId id="496" r:id="rId16"/>
    <p:sldId id="497" r:id="rId17"/>
    <p:sldId id="481" r:id="rId18"/>
    <p:sldId id="482" r:id="rId19"/>
    <p:sldId id="486" r:id="rId20"/>
    <p:sldId id="420" r:id="rId21"/>
    <p:sldId id="322" r:id="rId22"/>
    <p:sldId id="383" r:id="rId23"/>
    <p:sldId id="429" r:id="rId24"/>
    <p:sldId id="507" r:id="rId25"/>
    <p:sldId id="433" r:id="rId26"/>
    <p:sldId id="428" r:id="rId27"/>
    <p:sldId id="386" r:id="rId28"/>
    <p:sldId id="387" r:id="rId29"/>
    <p:sldId id="388" r:id="rId30"/>
    <p:sldId id="456" r:id="rId31"/>
    <p:sldId id="498" r:id="rId32"/>
    <p:sldId id="454" r:id="rId33"/>
    <p:sldId id="503" r:id="rId34"/>
    <p:sldId id="451" r:id="rId35"/>
    <p:sldId id="453" r:id="rId36"/>
    <p:sldId id="452" r:id="rId37"/>
    <p:sldId id="500" r:id="rId38"/>
    <p:sldId id="501" r:id="rId39"/>
    <p:sldId id="411" r:id="rId40"/>
    <p:sldId id="391" r:id="rId41"/>
    <p:sldId id="365" r:id="rId42"/>
    <p:sldId id="371" r:id="rId43"/>
    <p:sldId id="405" r:id="rId44"/>
    <p:sldId id="504" r:id="rId45"/>
    <p:sldId id="460" r:id="rId46"/>
    <p:sldId id="337" r:id="rId47"/>
    <p:sldId id="418" r:id="rId48"/>
    <p:sldId id="468" r:id="rId49"/>
    <p:sldId id="502" r:id="rId50"/>
    <p:sldId id="505" r:id="rId51"/>
    <p:sldId id="265" r:id="rId52"/>
    <p:sldId id="506" r:id="rId53"/>
    <p:sldId id="444" r:id="rId54"/>
    <p:sldId id="445" r:id="rId55"/>
    <p:sldId id="329" r:id="rId56"/>
    <p:sldId id="509" r:id="rId57"/>
    <p:sldId id="508" r:id="rId58"/>
    <p:sldId id="446" r:id="rId59"/>
    <p:sldId id="487"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68"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56F750-1CBC-47AB-B47E-E88AB2A586D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1DB3CA2-9124-44A2-8C9C-0A42ADDEBE93}">
      <dgm:prSet phldrT="[Text]"/>
      <dgm:spPr>
        <a:solidFill>
          <a:srgbClr val="00B050"/>
        </a:solidFill>
      </dgm:spPr>
      <dgm:t>
        <a:bodyPr/>
        <a:lstStyle/>
        <a:p>
          <a:r>
            <a:rPr lang="en-US" dirty="0" smtClean="0"/>
            <a:t>Building  Knowledge and Capacity</a:t>
          </a:r>
          <a:endParaRPr lang="en-US" dirty="0"/>
        </a:p>
      </dgm:t>
    </dgm:pt>
    <dgm:pt modelId="{DE2181A1-AA2A-4812-9392-DF6A86627857}" type="parTrans" cxnId="{55731428-80A8-460F-B764-92A9E0642F22}">
      <dgm:prSet/>
      <dgm:spPr/>
      <dgm:t>
        <a:bodyPr/>
        <a:lstStyle/>
        <a:p>
          <a:endParaRPr lang="en-US"/>
        </a:p>
      </dgm:t>
    </dgm:pt>
    <dgm:pt modelId="{EA27B40A-CC8C-41BA-95F4-A37EA2EB9E3C}" type="sibTrans" cxnId="{55731428-80A8-460F-B764-92A9E0642F22}">
      <dgm:prSet/>
      <dgm:spPr/>
      <dgm:t>
        <a:bodyPr/>
        <a:lstStyle/>
        <a:p>
          <a:endParaRPr lang="en-US"/>
        </a:p>
      </dgm:t>
    </dgm:pt>
    <dgm:pt modelId="{263B49F0-D315-4057-86E0-6E0C0227D1BF}">
      <dgm:prSet phldrT="[Text]"/>
      <dgm:spPr>
        <a:solidFill>
          <a:schemeClr val="tx2">
            <a:lumMod val="60000"/>
            <a:lumOff val="40000"/>
          </a:schemeClr>
        </a:solidFill>
      </dgm:spPr>
      <dgm:t>
        <a:bodyPr/>
        <a:lstStyle/>
        <a:p>
          <a:r>
            <a:rPr lang="en-US" dirty="0" smtClean="0"/>
            <a:t>Developing Mentally Healthy Environments</a:t>
          </a:r>
          <a:endParaRPr lang="en-US" dirty="0"/>
        </a:p>
      </dgm:t>
    </dgm:pt>
    <dgm:pt modelId="{A3C3D56E-DC97-45C2-914B-8F0D80A93150}" type="parTrans" cxnId="{1FC5D5F1-1543-401D-9C08-2FECCEB20091}">
      <dgm:prSet/>
      <dgm:spPr/>
      <dgm:t>
        <a:bodyPr/>
        <a:lstStyle/>
        <a:p>
          <a:endParaRPr lang="en-US"/>
        </a:p>
      </dgm:t>
    </dgm:pt>
    <dgm:pt modelId="{28BD45B4-9ABE-4316-AB1C-46CFF6E43CE1}" type="sibTrans" cxnId="{1FC5D5F1-1543-401D-9C08-2FECCEB20091}">
      <dgm:prSet/>
      <dgm:spPr/>
      <dgm:t>
        <a:bodyPr/>
        <a:lstStyle/>
        <a:p>
          <a:endParaRPr lang="en-US"/>
        </a:p>
      </dgm:t>
    </dgm:pt>
    <dgm:pt modelId="{303237D9-47C2-4E0A-B744-75D1AC788FD1}">
      <dgm:prSet phldrT="[Text]"/>
      <dgm:spPr>
        <a:solidFill>
          <a:schemeClr val="accent4"/>
        </a:solidFill>
      </dgm:spPr>
      <dgm:t>
        <a:bodyPr/>
        <a:lstStyle/>
        <a:p>
          <a:r>
            <a:rPr lang="en-US" dirty="0" smtClean="0"/>
            <a:t>Reducing Stigma</a:t>
          </a:r>
          <a:endParaRPr lang="en-US" dirty="0"/>
        </a:p>
      </dgm:t>
    </dgm:pt>
    <dgm:pt modelId="{7FCB39C1-073D-46B0-98AC-1F39D2445966}" type="parTrans" cxnId="{E979B518-008B-48C7-B6FB-1AA17F0EE64C}">
      <dgm:prSet/>
      <dgm:spPr/>
      <dgm:t>
        <a:bodyPr/>
        <a:lstStyle/>
        <a:p>
          <a:endParaRPr lang="en-US"/>
        </a:p>
      </dgm:t>
    </dgm:pt>
    <dgm:pt modelId="{E7566563-EC83-433C-991D-EA160509A73D}" type="sibTrans" cxnId="{E979B518-008B-48C7-B6FB-1AA17F0EE64C}">
      <dgm:prSet/>
      <dgm:spPr/>
      <dgm:t>
        <a:bodyPr/>
        <a:lstStyle/>
        <a:p>
          <a:endParaRPr lang="en-US"/>
        </a:p>
      </dgm:t>
    </dgm:pt>
    <dgm:pt modelId="{C7618DE0-8DB0-40D4-93ED-7174B56CD907}">
      <dgm:prSet phldrT="[Text]"/>
      <dgm:spPr>
        <a:solidFill>
          <a:srgbClr val="F21AD8"/>
        </a:solidFill>
      </dgm:spPr>
      <dgm:t>
        <a:bodyPr/>
        <a:lstStyle/>
        <a:p>
          <a:r>
            <a:rPr lang="en-US" dirty="0" smtClean="0"/>
            <a:t>Creating Collaborative Care Pathways</a:t>
          </a:r>
          <a:endParaRPr lang="en-US" dirty="0"/>
        </a:p>
      </dgm:t>
    </dgm:pt>
    <dgm:pt modelId="{73A40811-FD1C-41C9-BCE7-2617EC8F1EFE}" type="parTrans" cxnId="{C506900F-F2F6-4801-A1C0-8040DC4F4FC5}">
      <dgm:prSet/>
      <dgm:spPr/>
      <dgm:t>
        <a:bodyPr/>
        <a:lstStyle/>
        <a:p>
          <a:endParaRPr lang="en-US"/>
        </a:p>
      </dgm:t>
    </dgm:pt>
    <dgm:pt modelId="{11A6301B-5328-4EBD-952D-2B1B3E089F71}" type="sibTrans" cxnId="{C506900F-F2F6-4801-A1C0-8040DC4F4FC5}">
      <dgm:prSet/>
      <dgm:spPr/>
      <dgm:t>
        <a:bodyPr/>
        <a:lstStyle/>
        <a:p>
          <a:endParaRPr lang="en-US"/>
        </a:p>
      </dgm:t>
    </dgm:pt>
    <dgm:pt modelId="{E3266557-87EA-48D1-9B3A-876EA90D2C7E}" type="pres">
      <dgm:prSet presAssocID="{0256F750-1CBC-47AB-B47E-E88AB2A586DF}" presName="diagram" presStyleCnt="0">
        <dgm:presLayoutVars>
          <dgm:dir/>
          <dgm:resizeHandles val="exact"/>
        </dgm:presLayoutVars>
      </dgm:prSet>
      <dgm:spPr/>
      <dgm:t>
        <a:bodyPr/>
        <a:lstStyle/>
        <a:p>
          <a:endParaRPr lang="en-US"/>
        </a:p>
      </dgm:t>
    </dgm:pt>
    <dgm:pt modelId="{DBBA5509-11A3-4FF9-8778-F9AD4949BD68}" type="pres">
      <dgm:prSet presAssocID="{C1DB3CA2-9124-44A2-8C9C-0A42ADDEBE93}" presName="node" presStyleLbl="node1" presStyleIdx="0" presStyleCnt="4" custLinFactNeighborX="-106" custLinFactNeighborY="-50">
        <dgm:presLayoutVars>
          <dgm:bulletEnabled val="1"/>
        </dgm:presLayoutVars>
      </dgm:prSet>
      <dgm:spPr/>
      <dgm:t>
        <a:bodyPr/>
        <a:lstStyle/>
        <a:p>
          <a:endParaRPr lang="en-US"/>
        </a:p>
      </dgm:t>
    </dgm:pt>
    <dgm:pt modelId="{3ED94D42-368F-458B-B69D-9DEC0C59EFD3}" type="pres">
      <dgm:prSet presAssocID="{EA27B40A-CC8C-41BA-95F4-A37EA2EB9E3C}" presName="sibTrans" presStyleCnt="0"/>
      <dgm:spPr/>
    </dgm:pt>
    <dgm:pt modelId="{E0699DE9-012E-4FA4-9331-906AC5310D14}" type="pres">
      <dgm:prSet presAssocID="{263B49F0-D315-4057-86E0-6E0C0227D1BF}" presName="node" presStyleLbl="node1" presStyleIdx="1" presStyleCnt="4">
        <dgm:presLayoutVars>
          <dgm:bulletEnabled val="1"/>
        </dgm:presLayoutVars>
      </dgm:prSet>
      <dgm:spPr/>
      <dgm:t>
        <a:bodyPr/>
        <a:lstStyle/>
        <a:p>
          <a:endParaRPr lang="en-US"/>
        </a:p>
      </dgm:t>
    </dgm:pt>
    <dgm:pt modelId="{B8A504F3-3289-4D4E-9509-5CE270DD64D8}" type="pres">
      <dgm:prSet presAssocID="{28BD45B4-9ABE-4316-AB1C-46CFF6E43CE1}" presName="sibTrans" presStyleCnt="0"/>
      <dgm:spPr/>
    </dgm:pt>
    <dgm:pt modelId="{B0B4703A-31B0-470F-A9D3-B69932B20815}" type="pres">
      <dgm:prSet presAssocID="{303237D9-47C2-4E0A-B744-75D1AC788FD1}" presName="node" presStyleLbl="node1" presStyleIdx="2" presStyleCnt="4" custLinFactNeighborX="-106" custLinFactNeighborY="68">
        <dgm:presLayoutVars>
          <dgm:bulletEnabled val="1"/>
        </dgm:presLayoutVars>
      </dgm:prSet>
      <dgm:spPr/>
      <dgm:t>
        <a:bodyPr/>
        <a:lstStyle/>
        <a:p>
          <a:endParaRPr lang="en-US"/>
        </a:p>
      </dgm:t>
    </dgm:pt>
    <dgm:pt modelId="{F9F36ED4-27A4-4A0B-A1FF-F5CCFE504DE0}" type="pres">
      <dgm:prSet presAssocID="{E7566563-EC83-433C-991D-EA160509A73D}" presName="sibTrans" presStyleCnt="0"/>
      <dgm:spPr/>
    </dgm:pt>
    <dgm:pt modelId="{26B45DCD-977A-4633-94C5-845FE069FBC1}" type="pres">
      <dgm:prSet presAssocID="{C7618DE0-8DB0-40D4-93ED-7174B56CD907}" presName="node" presStyleLbl="node1" presStyleIdx="3" presStyleCnt="4" custLinFactNeighborX="1569" custLinFactNeighborY="68">
        <dgm:presLayoutVars>
          <dgm:bulletEnabled val="1"/>
        </dgm:presLayoutVars>
      </dgm:prSet>
      <dgm:spPr/>
      <dgm:t>
        <a:bodyPr/>
        <a:lstStyle/>
        <a:p>
          <a:endParaRPr lang="en-US"/>
        </a:p>
      </dgm:t>
    </dgm:pt>
  </dgm:ptLst>
  <dgm:cxnLst>
    <dgm:cxn modelId="{C506900F-F2F6-4801-A1C0-8040DC4F4FC5}" srcId="{0256F750-1CBC-47AB-B47E-E88AB2A586DF}" destId="{C7618DE0-8DB0-40D4-93ED-7174B56CD907}" srcOrd="3" destOrd="0" parTransId="{73A40811-FD1C-41C9-BCE7-2617EC8F1EFE}" sibTransId="{11A6301B-5328-4EBD-952D-2B1B3E089F71}"/>
    <dgm:cxn modelId="{55731428-80A8-460F-B764-92A9E0642F22}" srcId="{0256F750-1CBC-47AB-B47E-E88AB2A586DF}" destId="{C1DB3CA2-9124-44A2-8C9C-0A42ADDEBE93}" srcOrd="0" destOrd="0" parTransId="{DE2181A1-AA2A-4812-9392-DF6A86627857}" sibTransId="{EA27B40A-CC8C-41BA-95F4-A37EA2EB9E3C}"/>
    <dgm:cxn modelId="{8B27D8AE-A9E1-4D7A-AD8C-7BD1F731FAA7}" type="presOf" srcId="{0256F750-1CBC-47AB-B47E-E88AB2A586DF}" destId="{E3266557-87EA-48D1-9B3A-876EA90D2C7E}" srcOrd="0" destOrd="0" presId="urn:microsoft.com/office/officeart/2005/8/layout/default"/>
    <dgm:cxn modelId="{863F8D31-94A8-47BC-ADB3-E7967AFE40D4}" type="presOf" srcId="{C7618DE0-8DB0-40D4-93ED-7174B56CD907}" destId="{26B45DCD-977A-4633-94C5-845FE069FBC1}" srcOrd="0" destOrd="0" presId="urn:microsoft.com/office/officeart/2005/8/layout/default"/>
    <dgm:cxn modelId="{E979B518-008B-48C7-B6FB-1AA17F0EE64C}" srcId="{0256F750-1CBC-47AB-B47E-E88AB2A586DF}" destId="{303237D9-47C2-4E0A-B744-75D1AC788FD1}" srcOrd="2" destOrd="0" parTransId="{7FCB39C1-073D-46B0-98AC-1F39D2445966}" sibTransId="{E7566563-EC83-433C-991D-EA160509A73D}"/>
    <dgm:cxn modelId="{9BD1F992-4489-4831-8384-48FD446D6B0C}" type="presOf" srcId="{303237D9-47C2-4E0A-B744-75D1AC788FD1}" destId="{B0B4703A-31B0-470F-A9D3-B69932B20815}" srcOrd="0" destOrd="0" presId="urn:microsoft.com/office/officeart/2005/8/layout/default"/>
    <dgm:cxn modelId="{6171723C-3A03-48B3-BDB7-EC9C7E15A229}" type="presOf" srcId="{C1DB3CA2-9124-44A2-8C9C-0A42ADDEBE93}" destId="{DBBA5509-11A3-4FF9-8778-F9AD4949BD68}" srcOrd="0" destOrd="0" presId="urn:microsoft.com/office/officeart/2005/8/layout/default"/>
    <dgm:cxn modelId="{1FC5D5F1-1543-401D-9C08-2FECCEB20091}" srcId="{0256F750-1CBC-47AB-B47E-E88AB2A586DF}" destId="{263B49F0-D315-4057-86E0-6E0C0227D1BF}" srcOrd="1" destOrd="0" parTransId="{A3C3D56E-DC97-45C2-914B-8F0D80A93150}" sibTransId="{28BD45B4-9ABE-4316-AB1C-46CFF6E43CE1}"/>
    <dgm:cxn modelId="{89C820F4-2BC1-46D2-89F9-6117EB0BEB29}" type="presOf" srcId="{263B49F0-D315-4057-86E0-6E0C0227D1BF}" destId="{E0699DE9-012E-4FA4-9331-906AC5310D14}" srcOrd="0" destOrd="0" presId="urn:microsoft.com/office/officeart/2005/8/layout/default"/>
    <dgm:cxn modelId="{F335C805-1122-40BF-A546-6A91B95037F2}" type="presParOf" srcId="{E3266557-87EA-48D1-9B3A-876EA90D2C7E}" destId="{DBBA5509-11A3-4FF9-8778-F9AD4949BD68}" srcOrd="0" destOrd="0" presId="urn:microsoft.com/office/officeart/2005/8/layout/default"/>
    <dgm:cxn modelId="{2780C36F-D9F6-4C42-8699-1B8B9235E7DE}" type="presParOf" srcId="{E3266557-87EA-48D1-9B3A-876EA90D2C7E}" destId="{3ED94D42-368F-458B-B69D-9DEC0C59EFD3}" srcOrd="1" destOrd="0" presId="urn:microsoft.com/office/officeart/2005/8/layout/default"/>
    <dgm:cxn modelId="{86FBD36A-8346-414F-91BD-97DB386BE048}" type="presParOf" srcId="{E3266557-87EA-48D1-9B3A-876EA90D2C7E}" destId="{E0699DE9-012E-4FA4-9331-906AC5310D14}" srcOrd="2" destOrd="0" presId="urn:microsoft.com/office/officeart/2005/8/layout/default"/>
    <dgm:cxn modelId="{372EA862-AFF4-4F40-B1A8-46333C9DE0D1}" type="presParOf" srcId="{E3266557-87EA-48D1-9B3A-876EA90D2C7E}" destId="{B8A504F3-3289-4D4E-9509-5CE270DD64D8}" srcOrd="3" destOrd="0" presId="urn:microsoft.com/office/officeart/2005/8/layout/default"/>
    <dgm:cxn modelId="{C03F7CF5-A259-4361-BE06-E9483B1B6235}" type="presParOf" srcId="{E3266557-87EA-48D1-9B3A-876EA90D2C7E}" destId="{B0B4703A-31B0-470F-A9D3-B69932B20815}" srcOrd="4" destOrd="0" presId="urn:microsoft.com/office/officeart/2005/8/layout/default"/>
    <dgm:cxn modelId="{5949B71E-8915-4ACE-9BE6-9C1BC1C707DF}" type="presParOf" srcId="{E3266557-87EA-48D1-9B3A-876EA90D2C7E}" destId="{F9F36ED4-27A4-4A0B-A1FF-F5CCFE504DE0}" srcOrd="5" destOrd="0" presId="urn:microsoft.com/office/officeart/2005/8/layout/default"/>
    <dgm:cxn modelId="{2867E8A8-21B6-4283-870D-4604A4234D6A}" type="presParOf" srcId="{E3266557-87EA-48D1-9B3A-876EA90D2C7E}" destId="{26B45DCD-977A-4633-94C5-845FE069FBC1}" srcOrd="6"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56F750-1CBC-47AB-B47E-E88AB2A586D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1DB3CA2-9124-44A2-8C9C-0A42ADDEBE93}">
      <dgm:prSet phldrT="[Text]" custT="1"/>
      <dgm:spPr>
        <a:solidFill>
          <a:srgbClr val="7CB6AB"/>
        </a:solidFill>
      </dgm:spPr>
      <dgm:t>
        <a:bodyPr/>
        <a:lstStyle/>
        <a:p>
          <a:r>
            <a:rPr lang="en-US" sz="6000" dirty="0" smtClean="0"/>
            <a:t>Building  Knowledge and Capacity</a:t>
          </a:r>
          <a:endParaRPr lang="en-US" sz="6000" dirty="0"/>
        </a:p>
      </dgm:t>
    </dgm:pt>
    <dgm:pt modelId="{DE2181A1-AA2A-4812-9392-DF6A86627857}" type="parTrans" cxnId="{55731428-80A8-460F-B764-92A9E0642F22}">
      <dgm:prSet/>
      <dgm:spPr/>
      <dgm:t>
        <a:bodyPr/>
        <a:lstStyle/>
        <a:p>
          <a:endParaRPr lang="en-US"/>
        </a:p>
      </dgm:t>
    </dgm:pt>
    <dgm:pt modelId="{EA27B40A-CC8C-41BA-95F4-A37EA2EB9E3C}" type="sibTrans" cxnId="{55731428-80A8-460F-B764-92A9E0642F22}">
      <dgm:prSet/>
      <dgm:spPr/>
      <dgm:t>
        <a:bodyPr/>
        <a:lstStyle/>
        <a:p>
          <a:endParaRPr lang="en-US"/>
        </a:p>
      </dgm:t>
    </dgm:pt>
    <dgm:pt modelId="{E3266557-87EA-48D1-9B3A-876EA90D2C7E}" type="pres">
      <dgm:prSet presAssocID="{0256F750-1CBC-47AB-B47E-E88AB2A586DF}" presName="diagram" presStyleCnt="0">
        <dgm:presLayoutVars>
          <dgm:dir/>
          <dgm:resizeHandles val="exact"/>
        </dgm:presLayoutVars>
      </dgm:prSet>
      <dgm:spPr/>
      <dgm:t>
        <a:bodyPr/>
        <a:lstStyle/>
        <a:p>
          <a:endParaRPr lang="en-US"/>
        </a:p>
      </dgm:t>
    </dgm:pt>
    <dgm:pt modelId="{DBBA5509-11A3-4FF9-8778-F9AD4949BD68}" type="pres">
      <dgm:prSet presAssocID="{C1DB3CA2-9124-44A2-8C9C-0A42ADDEBE93}" presName="node" presStyleLbl="node1" presStyleIdx="0" presStyleCnt="1" custLinFactNeighborX="-541" custLinFactNeighborY="-32">
        <dgm:presLayoutVars>
          <dgm:bulletEnabled val="1"/>
        </dgm:presLayoutVars>
      </dgm:prSet>
      <dgm:spPr/>
      <dgm:t>
        <a:bodyPr/>
        <a:lstStyle/>
        <a:p>
          <a:endParaRPr lang="en-US"/>
        </a:p>
      </dgm:t>
    </dgm:pt>
  </dgm:ptLst>
  <dgm:cxnLst>
    <dgm:cxn modelId="{24C3AE0C-6639-416F-8FBF-E06AA68E095C}" type="presOf" srcId="{0256F750-1CBC-47AB-B47E-E88AB2A586DF}" destId="{E3266557-87EA-48D1-9B3A-876EA90D2C7E}" srcOrd="0" destOrd="0" presId="urn:microsoft.com/office/officeart/2005/8/layout/default"/>
    <dgm:cxn modelId="{55731428-80A8-460F-B764-92A9E0642F22}" srcId="{0256F750-1CBC-47AB-B47E-E88AB2A586DF}" destId="{C1DB3CA2-9124-44A2-8C9C-0A42ADDEBE93}" srcOrd="0" destOrd="0" parTransId="{DE2181A1-AA2A-4812-9392-DF6A86627857}" sibTransId="{EA27B40A-CC8C-41BA-95F4-A37EA2EB9E3C}"/>
    <dgm:cxn modelId="{9C03AC39-CE82-410E-9425-1F2789770748}" type="presOf" srcId="{C1DB3CA2-9124-44A2-8C9C-0A42ADDEBE93}" destId="{DBBA5509-11A3-4FF9-8778-F9AD4949BD68}" srcOrd="0" destOrd="0" presId="urn:microsoft.com/office/officeart/2005/8/layout/default"/>
    <dgm:cxn modelId="{20266B0D-B0FD-4FBF-ABC6-9F2DBD9C260A}" type="presParOf" srcId="{E3266557-87EA-48D1-9B3A-876EA90D2C7E}" destId="{DBBA5509-11A3-4FF9-8778-F9AD4949BD68}" srcOrd="0"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dirty="0" smtClean="0"/>
            <a:t>MIND</a:t>
          </a:r>
          <a:br>
            <a:rPr lang="en-US" dirty="0" smtClean="0"/>
          </a:br>
          <a:r>
            <a:rPr lang="en-US" dirty="0" smtClean="0"/>
            <a:t>Thoughts/Feelings</a:t>
          </a:r>
          <a:endParaRPr lang="en-US" dirty="0"/>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4FC3BF42-1796-449A-B692-5F605AAE6CB1}">
      <dgm:prSet phldrT="[Text]"/>
      <dgm:spPr/>
      <dgm:t>
        <a:bodyPr/>
        <a:lstStyle/>
        <a:p>
          <a:r>
            <a:rPr lang="en-US" dirty="0" smtClean="0"/>
            <a:t>Behaviors</a:t>
          </a:r>
          <a:endParaRPr lang="en-US" dirty="0"/>
        </a:p>
      </dgm:t>
    </dgm:pt>
    <dgm:pt modelId="{45E0D79A-58DB-4828-8DF8-2F4AB12BC2E2}" type="parTrans" cxnId="{F7569B65-F19E-4AD3-87F8-F2C9363D0EF7}">
      <dgm:prSet/>
      <dgm:spPr/>
      <dgm:t>
        <a:bodyPr/>
        <a:lstStyle/>
        <a:p>
          <a:endParaRPr lang="en-US"/>
        </a:p>
      </dgm:t>
    </dgm:pt>
    <dgm:pt modelId="{D5596A35-BBF7-4129-95AE-94C935546833}" type="sibTrans" cxnId="{F7569B65-F19E-4AD3-87F8-F2C9363D0EF7}">
      <dgm:prSet/>
      <dgm:spPr/>
      <dgm:t>
        <a:bodyPr/>
        <a:lstStyle/>
        <a:p>
          <a:endParaRPr lang="en-US"/>
        </a:p>
      </dgm:t>
    </dgm:pt>
    <dgm:pt modelId="{8EECEB46-680A-4C37-9E3A-10080EE679B0}">
      <dgm:prSet phldrT="[Text]"/>
      <dgm:spPr/>
      <dgm:t>
        <a:bodyPr/>
        <a:lstStyle/>
        <a:p>
          <a:r>
            <a:rPr lang="en-US" dirty="0" smtClean="0"/>
            <a:t>BRAIN/BODY</a:t>
          </a:r>
        </a:p>
        <a:p>
          <a:r>
            <a:rPr lang="en-US" dirty="0" smtClean="0"/>
            <a:t>Physiology</a:t>
          </a:r>
          <a:endParaRPr lang="en-US" dirty="0"/>
        </a:p>
      </dgm:t>
    </dgm:pt>
    <dgm:pt modelId="{61C39DA4-9D6F-4FD8-90FC-78BFDC8921CC}" type="parTrans" cxnId="{CCA3123D-1F7F-441E-A73B-F538C7A1EBEA}">
      <dgm:prSet/>
      <dgm:spPr/>
      <dgm:t>
        <a:bodyPr/>
        <a:lstStyle/>
        <a:p>
          <a:endParaRPr lang="en-US"/>
        </a:p>
      </dgm:t>
    </dgm:pt>
    <dgm:pt modelId="{C816E8F2-A428-4CBA-B77D-ED85F9573C38}" type="sibTrans" cxnId="{CCA3123D-1F7F-441E-A73B-F538C7A1EBEA}">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3" custScaleX="123601">
        <dgm:presLayoutVars>
          <dgm:bulletEnabled val="1"/>
        </dgm:presLayoutVars>
      </dgm:prSet>
      <dgm:spPr/>
      <dgm:t>
        <a:bodyPr/>
        <a:lstStyle/>
        <a:p>
          <a:endParaRPr lang="en-US"/>
        </a:p>
      </dgm:t>
    </dgm:pt>
    <dgm:pt modelId="{592157FB-5D64-4E07-8AC7-2B5651D09ADF}" type="pres">
      <dgm:prSet presAssocID="{E5AF5519-390A-4DF5-89EE-BF2D0A19BBF0}" presName="sibTrans" presStyleLbl="sibTrans2D1" presStyleIdx="0" presStyleCnt="3"/>
      <dgm:spPr/>
      <dgm:t>
        <a:bodyPr/>
        <a:lstStyle/>
        <a:p>
          <a:endParaRPr lang="en-US"/>
        </a:p>
      </dgm:t>
    </dgm:pt>
    <dgm:pt modelId="{59DE3F5F-1F7E-4511-8C99-781513114C00}" type="pres">
      <dgm:prSet presAssocID="{E5AF5519-390A-4DF5-89EE-BF2D0A19BBF0}" presName="connectorText" presStyleLbl="sibTrans2D1" presStyleIdx="0" presStyleCnt="3"/>
      <dgm:spPr/>
      <dgm:t>
        <a:bodyPr/>
        <a:lstStyle/>
        <a:p>
          <a:endParaRPr lang="en-US"/>
        </a:p>
      </dgm:t>
    </dgm:pt>
    <dgm:pt modelId="{D8CA28FF-54AE-444A-A690-3BCE4971547F}" type="pres">
      <dgm:prSet presAssocID="{4FC3BF42-1796-449A-B692-5F605AAE6CB1}" presName="node" presStyleLbl="node1" presStyleIdx="1" presStyleCnt="3">
        <dgm:presLayoutVars>
          <dgm:bulletEnabled val="1"/>
        </dgm:presLayoutVars>
      </dgm:prSet>
      <dgm:spPr/>
      <dgm:t>
        <a:bodyPr/>
        <a:lstStyle/>
        <a:p>
          <a:endParaRPr lang="en-US"/>
        </a:p>
      </dgm:t>
    </dgm:pt>
    <dgm:pt modelId="{F191A044-C39D-49F5-B81D-B9BF025E2026}" type="pres">
      <dgm:prSet presAssocID="{D5596A35-BBF7-4129-95AE-94C935546833}" presName="sibTrans" presStyleLbl="sibTrans2D1" presStyleIdx="1" presStyleCnt="3"/>
      <dgm:spPr/>
      <dgm:t>
        <a:bodyPr/>
        <a:lstStyle/>
        <a:p>
          <a:endParaRPr lang="en-US"/>
        </a:p>
      </dgm:t>
    </dgm:pt>
    <dgm:pt modelId="{D9C9AB40-358F-48B5-B39E-C6847BE04CAD}" type="pres">
      <dgm:prSet presAssocID="{D5596A35-BBF7-4129-95AE-94C935546833}" presName="connectorText" presStyleLbl="sibTrans2D1" presStyleIdx="1" presStyleCnt="3"/>
      <dgm:spPr/>
      <dgm:t>
        <a:bodyPr/>
        <a:lstStyle/>
        <a:p>
          <a:endParaRPr lang="en-US"/>
        </a:p>
      </dgm:t>
    </dgm:pt>
    <dgm:pt modelId="{8832923D-6EEF-4052-B9B8-AA44BA3FD207}" type="pres">
      <dgm:prSet presAssocID="{8EECEB46-680A-4C37-9E3A-10080EE679B0}" presName="node" presStyleLbl="node1" presStyleIdx="2" presStyleCnt="3">
        <dgm:presLayoutVars>
          <dgm:bulletEnabled val="1"/>
        </dgm:presLayoutVars>
      </dgm:prSet>
      <dgm:spPr/>
      <dgm:t>
        <a:bodyPr/>
        <a:lstStyle/>
        <a:p>
          <a:endParaRPr lang="en-US"/>
        </a:p>
      </dgm:t>
    </dgm:pt>
    <dgm:pt modelId="{887FAF9B-4C22-4245-A1AE-5621DB97D54E}" type="pres">
      <dgm:prSet presAssocID="{C816E8F2-A428-4CBA-B77D-ED85F9573C38}" presName="sibTrans" presStyleLbl="sibTrans2D1" presStyleIdx="2" presStyleCnt="3"/>
      <dgm:spPr/>
      <dgm:t>
        <a:bodyPr/>
        <a:lstStyle/>
        <a:p>
          <a:endParaRPr lang="en-US"/>
        </a:p>
      </dgm:t>
    </dgm:pt>
    <dgm:pt modelId="{6B4CB3CF-334A-4C45-B956-473F43ED9F1C}" type="pres">
      <dgm:prSet presAssocID="{C816E8F2-A428-4CBA-B77D-ED85F9573C38}" presName="connectorText" presStyleLbl="sibTrans2D1" presStyleIdx="2" presStyleCnt="3"/>
      <dgm:spPr/>
      <dgm:t>
        <a:bodyPr/>
        <a:lstStyle/>
        <a:p>
          <a:endParaRPr lang="en-US"/>
        </a:p>
      </dgm:t>
    </dgm:pt>
  </dgm:ptLst>
  <dgm:cxnLst>
    <dgm:cxn modelId="{15602D72-C79A-4B18-89A3-59E4D9C453F1}" type="presOf" srcId="{C816E8F2-A428-4CBA-B77D-ED85F9573C38}" destId="{6B4CB3CF-334A-4C45-B956-473F43ED9F1C}" srcOrd="1" destOrd="0" presId="urn:microsoft.com/office/officeart/2005/8/layout/cycle7"/>
    <dgm:cxn modelId="{3C28CC92-74B5-4AFF-8D57-7192C2817E5D}" type="presOf" srcId="{D5596A35-BBF7-4129-95AE-94C935546833}" destId="{F191A044-C39D-49F5-B81D-B9BF025E2026}" srcOrd="0" destOrd="0" presId="urn:microsoft.com/office/officeart/2005/8/layout/cycle7"/>
    <dgm:cxn modelId="{1A04895F-9002-4379-A495-DBEB616791B9}" type="presOf" srcId="{D27EE376-236F-4CCE-A021-C42D7050A3C4}" destId="{3AFD6F44-310A-4EF4-BACA-56F76105CE84}" srcOrd="0" destOrd="0" presId="urn:microsoft.com/office/officeart/2005/8/layout/cycle7"/>
    <dgm:cxn modelId="{F9F0784B-B04F-482B-AF86-198E71B6BCA3}" type="presOf" srcId="{C816E8F2-A428-4CBA-B77D-ED85F9573C38}" destId="{887FAF9B-4C22-4245-A1AE-5621DB97D54E}" srcOrd="0" destOrd="0" presId="urn:microsoft.com/office/officeart/2005/8/layout/cycle7"/>
    <dgm:cxn modelId="{F7569B65-F19E-4AD3-87F8-F2C9363D0EF7}" srcId="{D27EE376-236F-4CCE-A021-C42D7050A3C4}" destId="{4FC3BF42-1796-449A-B692-5F605AAE6CB1}" srcOrd="1" destOrd="0" parTransId="{45E0D79A-58DB-4828-8DF8-2F4AB12BC2E2}" sibTransId="{D5596A35-BBF7-4129-95AE-94C935546833}"/>
    <dgm:cxn modelId="{CCA3123D-1F7F-441E-A73B-F538C7A1EBEA}" srcId="{D27EE376-236F-4CCE-A021-C42D7050A3C4}" destId="{8EECEB46-680A-4C37-9E3A-10080EE679B0}" srcOrd="2" destOrd="0" parTransId="{61C39DA4-9D6F-4FD8-90FC-78BFDC8921CC}" sibTransId="{C816E8F2-A428-4CBA-B77D-ED85F9573C38}"/>
    <dgm:cxn modelId="{328FB825-39DA-45A8-9D21-53CEF56198A5}" type="presOf" srcId="{4FC3BF42-1796-449A-B692-5F605AAE6CB1}" destId="{D8CA28FF-54AE-444A-A690-3BCE4971547F}" srcOrd="0" destOrd="0" presId="urn:microsoft.com/office/officeart/2005/8/layout/cycle7"/>
    <dgm:cxn modelId="{6CF2C329-C5DD-46EC-AC91-9A63B998CD14}" type="presOf" srcId="{E5AF5519-390A-4DF5-89EE-BF2D0A19BBF0}" destId="{59DE3F5F-1F7E-4511-8C99-781513114C00}" srcOrd="1" destOrd="0" presId="urn:microsoft.com/office/officeart/2005/8/layout/cycle7"/>
    <dgm:cxn modelId="{BF12EE37-3E97-4BAB-AA86-EFB86C16390A}" type="presOf" srcId="{8EECEB46-680A-4C37-9E3A-10080EE679B0}" destId="{8832923D-6EEF-4052-B9B8-AA44BA3FD207}" srcOrd="0" destOrd="0" presId="urn:microsoft.com/office/officeart/2005/8/layout/cycle7"/>
    <dgm:cxn modelId="{8D1746E9-AD84-4470-896F-8C5EF533E3CE}" type="presOf" srcId="{1DE0E801-A026-46A1-926C-911DBA24BA33}" destId="{0BE789B7-23A7-498D-A15E-C6FC71527EB0}" srcOrd="0" destOrd="0" presId="urn:microsoft.com/office/officeart/2005/8/layout/cycle7"/>
    <dgm:cxn modelId="{5B1296F0-C2D0-45CE-83AE-D76DEC886163}" srcId="{D27EE376-236F-4CCE-A021-C42D7050A3C4}" destId="{1DE0E801-A026-46A1-926C-911DBA24BA33}" srcOrd="0" destOrd="0" parTransId="{E5FA9738-0C30-4C9C-99DB-4917B6FB330F}" sibTransId="{E5AF5519-390A-4DF5-89EE-BF2D0A19BBF0}"/>
    <dgm:cxn modelId="{53FC07E5-FC0F-4468-8307-FD4BDF0BEF73}" type="presOf" srcId="{D5596A35-BBF7-4129-95AE-94C935546833}" destId="{D9C9AB40-358F-48B5-B39E-C6847BE04CAD}" srcOrd="1" destOrd="0" presId="urn:microsoft.com/office/officeart/2005/8/layout/cycle7"/>
    <dgm:cxn modelId="{A7DBBED9-547C-4345-951F-D2DA72A59146}" type="presOf" srcId="{E5AF5519-390A-4DF5-89EE-BF2D0A19BBF0}" destId="{592157FB-5D64-4E07-8AC7-2B5651D09ADF}" srcOrd="0" destOrd="0" presId="urn:microsoft.com/office/officeart/2005/8/layout/cycle7"/>
    <dgm:cxn modelId="{3AB3644E-0F0A-4426-814F-E4CFF867B96D}" type="presParOf" srcId="{3AFD6F44-310A-4EF4-BACA-56F76105CE84}" destId="{0BE789B7-23A7-498D-A15E-C6FC71527EB0}" srcOrd="0" destOrd="0" presId="urn:microsoft.com/office/officeart/2005/8/layout/cycle7"/>
    <dgm:cxn modelId="{0E93F320-802E-47E8-86F3-BFDBAB9A28D1}" type="presParOf" srcId="{3AFD6F44-310A-4EF4-BACA-56F76105CE84}" destId="{592157FB-5D64-4E07-8AC7-2B5651D09ADF}" srcOrd="1" destOrd="0" presId="urn:microsoft.com/office/officeart/2005/8/layout/cycle7"/>
    <dgm:cxn modelId="{93D6E468-D840-41FC-B114-703FFD2594C7}" type="presParOf" srcId="{592157FB-5D64-4E07-8AC7-2B5651D09ADF}" destId="{59DE3F5F-1F7E-4511-8C99-781513114C00}" srcOrd="0" destOrd="0" presId="urn:microsoft.com/office/officeart/2005/8/layout/cycle7"/>
    <dgm:cxn modelId="{1D4A6DB4-CFC0-430E-8CD9-9F325E959901}" type="presParOf" srcId="{3AFD6F44-310A-4EF4-BACA-56F76105CE84}" destId="{D8CA28FF-54AE-444A-A690-3BCE4971547F}" srcOrd="2" destOrd="0" presId="urn:microsoft.com/office/officeart/2005/8/layout/cycle7"/>
    <dgm:cxn modelId="{74A7B40F-DFAD-4569-8F3B-49C00C8AD930}" type="presParOf" srcId="{3AFD6F44-310A-4EF4-BACA-56F76105CE84}" destId="{F191A044-C39D-49F5-B81D-B9BF025E2026}" srcOrd="3" destOrd="0" presId="urn:microsoft.com/office/officeart/2005/8/layout/cycle7"/>
    <dgm:cxn modelId="{0C3B93AA-56FB-4811-A1E0-93F830576D8A}" type="presParOf" srcId="{F191A044-C39D-49F5-B81D-B9BF025E2026}" destId="{D9C9AB40-358F-48B5-B39E-C6847BE04CAD}" srcOrd="0" destOrd="0" presId="urn:microsoft.com/office/officeart/2005/8/layout/cycle7"/>
    <dgm:cxn modelId="{F0C93F2E-3990-46B8-A58C-0E2B5FB74DC1}" type="presParOf" srcId="{3AFD6F44-310A-4EF4-BACA-56F76105CE84}" destId="{8832923D-6EEF-4052-B9B8-AA44BA3FD207}" srcOrd="4" destOrd="0" presId="urn:microsoft.com/office/officeart/2005/8/layout/cycle7"/>
    <dgm:cxn modelId="{DD435E4D-7FD3-4A2D-9E15-CD98EAA6AFF2}" type="presParOf" srcId="{3AFD6F44-310A-4EF4-BACA-56F76105CE84}" destId="{887FAF9B-4C22-4245-A1AE-5621DB97D54E}" srcOrd="5" destOrd="0" presId="urn:microsoft.com/office/officeart/2005/8/layout/cycle7"/>
    <dgm:cxn modelId="{763DEABC-29E2-40CF-A302-2E3A4D278AF2}" type="presParOf" srcId="{887FAF9B-4C22-4245-A1AE-5621DB97D54E}" destId="{6B4CB3CF-334A-4C45-B956-473F43ED9F1C}"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b="1" dirty="0" smtClean="0"/>
            <a:t>Thoughts/Feelings</a:t>
          </a:r>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1" custScaleX="98148" custScaleY="124074" custRadScaleRad="114496" custRadScaleInc="6431">
        <dgm:presLayoutVars>
          <dgm:bulletEnabled val="1"/>
        </dgm:presLayoutVars>
      </dgm:prSet>
      <dgm:spPr/>
      <dgm:t>
        <a:bodyPr/>
        <a:lstStyle/>
        <a:p>
          <a:endParaRPr lang="en-US"/>
        </a:p>
      </dgm:t>
    </dgm:pt>
  </dgm:ptLst>
  <dgm:cxnLst>
    <dgm:cxn modelId="{5B1296F0-C2D0-45CE-83AE-D76DEC886163}" srcId="{D27EE376-236F-4CCE-A021-C42D7050A3C4}" destId="{1DE0E801-A026-46A1-926C-911DBA24BA33}" srcOrd="0" destOrd="0" parTransId="{E5FA9738-0C30-4C9C-99DB-4917B6FB330F}" sibTransId="{E5AF5519-390A-4DF5-89EE-BF2D0A19BBF0}"/>
    <dgm:cxn modelId="{90A95EB0-047B-4C83-A3DD-B04FEA75C95B}" type="presOf" srcId="{1DE0E801-A026-46A1-926C-911DBA24BA33}" destId="{0BE789B7-23A7-498D-A15E-C6FC71527EB0}" srcOrd="0" destOrd="0" presId="urn:microsoft.com/office/officeart/2005/8/layout/cycle7"/>
    <dgm:cxn modelId="{BC010B03-D9CD-4D56-AA7E-A4A084C5A8CC}" type="presOf" srcId="{D27EE376-236F-4CCE-A021-C42D7050A3C4}" destId="{3AFD6F44-310A-4EF4-BACA-56F76105CE84}" srcOrd="0" destOrd="0" presId="urn:microsoft.com/office/officeart/2005/8/layout/cycle7"/>
    <dgm:cxn modelId="{5CF1F999-5862-4E0E-BA23-4A15ECBD40F6}" type="presParOf" srcId="{3AFD6F44-310A-4EF4-BACA-56F76105CE84}" destId="{0BE789B7-23A7-498D-A15E-C6FC71527EB0}"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8EECEB46-680A-4C37-9E3A-10080EE679B0}">
      <dgm:prSet phldrT="[Text]"/>
      <dgm:spPr/>
      <dgm:t>
        <a:bodyPr/>
        <a:lstStyle/>
        <a:p>
          <a:r>
            <a:rPr lang="en-US" b="1" dirty="0" smtClean="0"/>
            <a:t>Sensation/Physiology</a:t>
          </a:r>
        </a:p>
      </dgm:t>
    </dgm:pt>
    <dgm:pt modelId="{61C39DA4-9D6F-4FD8-90FC-78BFDC8921CC}" type="parTrans" cxnId="{CCA3123D-1F7F-441E-A73B-F538C7A1EBEA}">
      <dgm:prSet/>
      <dgm:spPr/>
      <dgm:t>
        <a:bodyPr/>
        <a:lstStyle/>
        <a:p>
          <a:endParaRPr lang="en-US"/>
        </a:p>
      </dgm:t>
    </dgm:pt>
    <dgm:pt modelId="{C816E8F2-A428-4CBA-B77D-ED85F9573C38}" type="sibTrans" cxnId="{CCA3123D-1F7F-441E-A73B-F538C7A1EBEA}">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8832923D-6EEF-4052-B9B8-AA44BA3FD207}" type="pres">
      <dgm:prSet presAssocID="{8EECEB46-680A-4C37-9E3A-10080EE679B0}" presName="node" presStyleLbl="node1" presStyleIdx="0" presStyleCnt="1" custScaleX="96296" custRadScaleRad="89600" custRadScaleInc="25682">
        <dgm:presLayoutVars>
          <dgm:bulletEnabled val="1"/>
        </dgm:presLayoutVars>
      </dgm:prSet>
      <dgm:spPr/>
      <dgm:t>
        <a:bodyPr/>
        <a:lstStyle/>
        <a:p>
          <a:endParaRPr lang="en-US"/>
        </a:p>
      </dgm:t>
    </dgm:pt>
  </dgm:ptLst>
  <dgm:cxnLst>
    <dgm:cxn modelId="{9BEDC846-2DBF-4849-802A-F540F3A1648D}" type="presOf" srcId="{8EECEB46-680A-4C37-9E3A-10080EE679B0}" destId="{8832923D-6EEF-4052-B9B8-AA44BA3FD207}" srcOrd="0" destOrd="0" presId="urn:microsoft.com/office/officeart/2005/8/layout/cycle7"/>
    <dgm:cxn modelId="{E69994F7-C2C3-42C0-82E0-8A8147D0A937}" type="presOf" srcId="{D27EE376-236F-4CCE-A021-C42D7050A3C4}" destId="{3AFD6F44-310A-4EF4-BACA-56F76105CE84}" srcOrd="0" destOrd="0" presId="urn:microsoft.com/office/officeart/2005/8/layout/cycle7"/>
    <dgm:cxn modelId="{CCA3123D-1F7F-441E-A73B-F538C7A1EBEA}" srcId="{D27EE376-236F-4CCE-A021-C42D7050A3C4}" destId="{8EECEB46-680A-4C37-9E3A-10080EE679B0}" srcOrd="0" destOrd="0" parTransId="{61C39DA4-9D6F-4FD8-90FC-78BFDC8921CC}" sibTransId="{C816E8F2-A428-4CBA-B77D-ED85F9573C38}"/>
    <dgm:cxn modelId="{6145643E-DE38-4C55-B68D-72C097399FFD}" type="presParOf" srcId="{3AFD6F44-310A-4EF4-BACA-56F76105CE84}" destId="{8832923D-6EEF-4052-B9B8-AA44BA3FD207}"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b="1" dirty="0" err="1" smtClean="0"/>
            <a:t>Behaviour</a:t>
          </a:r>
          <a:endParaRPr lang="en-US" b="1" dirty="0" smtClean="0"/>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1" custScaleX="98148" custScaleY="124074" custRadScaleRad="114496" custRadScaleInc="6431">
        <dgm:presLayoutVars>
          <dgm:bulletEnabled val="1"/>
        </dgm:presLayoutVars>
      </dgm:prSet>
      <dgm:spPr/>
      <dgm:t>
        <a:bodyPr/>
        <a:lstStyle/>
        <a:p>
          <a:endParaRPr lang="en-US"/>
        </a:p>
      </dgm:t>
    </dgm:pt>
  </dgm:ptLst>
  <dgm:cxnLst>
    <dgm:cxn modelId="{5B1296F0-C2D0-45CE-83AE-D76DEC886163}" srcId="{D27EE376-236F-4CCE-A021-C42D7050A3C4}" destId="{1DE0E801-A026-46A1-926C-911DBA24BA33}" srcOrd="0" destOrd="0" parTransId="{E5FA9738-0C30-4C9C-99DB-4917B6FB330F}" sibTransId="{E5AF5519-390A-4DF5-89EE-BF2D0A19BBF0}"/>
    <dgm:cxn modelId="{C5BE2D34-2DDF-44A6-8FFC-80A8D7A93E91}" type="presOf" srcId="{1DE0E801-A026-46A1-926C-911DBA24BA33}" destId="{0BE789B7-23A7-498D-A15E-C6FC71527EB0}" srcOrd="0" destOrd="0" presId="urn:microsoft.com/office/officeart/2005/8/layout/cycle7"/>
    <dgm:cxn modelId="{889276BE-3ABB-4A92-BE4C-CCED1F8E059B}" type="presOf" srcId="{D27EE376-236F-4CCE-A021-C42D7050A3C4}" destId="{3AFD6F44-310A-4EF4-BACA-56F76105CE84}" srcOrd="0" destOrd="0" presId="urn:microsoft.com/office/officeart/2005/8/layout/cycle7"/>
    <dgm:cxn modelId="{1422272E-D63C-4015-94C8-A002B6618AAD}" type="presParOf" srcId="{3AFD6F44-310A-4EF4-BACA-56F76105CE84}" destId="{0BE789B7-23A7-498D-A15E-C6FC71527EB0}"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BA5509-11A3-4FF9-8778-F9AD4949BD68}">
      <dsp:nvSpPr>
        <dsp:cNvPr id="0" name=""/>
        <dsp:cNvSpPr/>
      </dsp:nvSpPr>
      <dsp:spPr>
        <a:xfrm>
          <a:off x="457217" y="3"/>
          <a:ext cx="3479899" cy="208793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Building  Knowledge and Capacity</a:t>
          </a:r>
          <a:endParaRPr lang="en-US" sz="3600" kern="1200" dirty="0"/>
        </a:p>
      </dsp:txBody>
      <dsp:txXfrm>
        <a:off x="457217" y="3"/>
        <a:ext cx="3479899" cy="2087939"/>
      </dsp:txXfrm>
    </dsp:sp>
    <dsp:sp modelId="{E0699DE9-012E-4FA4-9331-906AC5310D14}">
      <dsp:nvSpPr>
        <dsp:cNvPr id="0" name=""/>
        <dsp:cNvSpPr/>
      </dsp:nvSpPr>
      <dsp:spPr>
        <a:xfrm>
          <a:off x="4288794" y="1047"/>
          <a:ext cx="3479899" cy="2087939"/>
        </a:xfrm>
        <a:prstGeom prst="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Developing Mentally Healthy Environments</a:t>
          </a:r>
          <a:endParaRPr lang="en-US" sz="3600" kern="1200" dirty="0"/>
        </a:p>
      </dsp:txBody>
      <dsp:txXfrm>
        <a:off x="4288794" y="1047"/>
        <a:ext cx="3479899" cy="2087939"/>
      </dsp:txXfrm>
    </dsp:sp>
    <dsp:sp modelId="{B0B4703A-31B0-470F-A9D3-B69932B20815}">
      <dsp:nvSpPr>
        <dsp:cNvPr id="0" name=""/>
        <dsp:cNvSpPr/>
      </dsp:nvSpPr>
      <dsp:spPr>
        <a:xfrm>
          <a:off x="457217" y="2438023"/>
          <a:ext cx="3479899" cy="2087939"/>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Reducing Stigma</a:t>
          </a:r>
          <a:endParaRPr lang="en-US" sz="3600" kern="1200" dirty="0"/>
        </a:p>
      </dsp:txBody>
      <dsp:txXfrm>
        <a:off x="457217" y="2438023"/>
        <a:ext cx="3479899" cy="2087939"/>
      </dsp:txXfrm>
    </dsp:sp>
    <dsp:sp modelId="{26B45DCD-977A-4633-94C5-845FE069FBC1}">
      <dsp:nvSpPr>
        <dsp:cNvPr id="0" name=""/>
        <dsp:cNvSpPr/>
      </dsp:nvSpPr>
      <dsp:spPr>
        <a:xfrm>
          <a:off x="4343394" y="2438023"/>
          <a:ext cx="3479899" cy="2087939"/>
        </a:xfrm>
        <a:prstGeom prst="rect">
          <a:avLst/>
        </a:prstGeom>
        <a:solidFill>
          <a:srgbClr val="F21AD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Creating Collaborative Care Pathways</a:t>
          </a:r>
          <a:endParaRPr lang="en-US" sz="3600" kern="1200" dirty="0"/>
        </a:p>
      </dsp:txBody>
      <dsp:txXfrm>
        <a:off x="4343394" y="2438023"/>
        <a:ext cx="3479899" cy="208793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BA5509-11A3-4FF9-8778-F9AD4949BD68}">
      <dsp:nvSpPr>
        <dsp:cNvPr id="0" name=""/>
        <dsp:cNvSpPr/>
      </dsp:nvSpPr>
      <dsp:spPr>
        <a:xfrm>
          <a:off x="304795" y="1"/>
          <a:ext cx="7538442" cy="4523065"/>
        </a:xfrm>
        <a:prstGeom prst="rect">
          <a:avLst/>
        </a:prstGeom>
        <a:solidFill>
          <a:srgbClr val="7CB6A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en-US" sz="6000" kern="1200" dirty="0" smtClean="0"/>
            <a:t>Building  Knowledge and Capacity</a:t>
          </a:r>
          <a:endParaRPr lang="en-US" sz="6000" kern="1200" dirty="0"/>
        </a:p>
      </dsp:txBody>
      <dsp:txXfrm>
        <a:off x="304795" y="1"/>
        <a:ext cx="7538442" cy="452306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2666997" y="1529"/>
          <a:ext cx="2895604"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MIND</a:t>
          </a:r>
          <a:br>
            <a:rPr lang="en-US" sz="2600" kern="1200" dirty="0" smtClean="0"/>
          </a:br>
          <a:r>
            <a:rPr lang="en-US" sz="2600" kern="1200" dirty="0" smtClean="0"/>
            <a:t>Thoughts/Feelings</a:t>
          </a:r>
          <a:endParaRPr lang="en-US" sz="2600" kern="1200" dirty="0"/>
        </a:p>
      </dsp:txBody>
      <dsp:txXfrm>
        <a:off x="2666997" y="1529"/>
        <a:ext cx="2895604" cy="1171351"/>
      </dsp:txXfrm>
    </dsp:sp>
    <dsp:sp modelId="{592157FB-5D64-4E07-8AC7-2B5651D09ADF}">
      <dsp:nvSpPr>
        <dsp:cNvPr id="0" name=""/>
        <dsp:cNvSpPr/>
      </dsp:nvSpPr>
      <dsp:spPr>
        <a:xfrm rot="3600000">
          <a:off x="447137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3600000">
        <a:off x="4471375" y="2057994"/>
        <a:ext cx="1221869" cy="409973"/>
      </dsp:txXfrm>
    </dsp:sp>
    <dsp:sp modelId="{D8CA28FF-54AE-444A-A690-3BCE4971547F}">
      <dsp:nvSpPr>
        <dsp:cNvPr id="0" name=""/>
        <dsp:cNvSpPr/>
      </dsp:nvSpPr>
      <dsp:spPr>
        <a:xfrm>
          <a:off x="487846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Behaviors</a:t>
          </a:r>
          <a:endParaRPr lang="en-US" sz="2600" kern="1200" dirty="0"/>
        </a:p>
      </dsp:txBody>
      <dsp:txXfrm>
        <a:off x="4878468" y="3353082"/>
        <a:ext cx="2342703" cy="1171351"/>
      </dsp:txXfrm>
    </dsp:sp>
    <dsp:sp modelId="{F191A044-C39D-49F5-B81D-B9BF025E2026}">
      <dsp:nvSpPr>
        <dsp:cNvPr id="0" name=""/>
        <dsp:cNvSpPr/>
      </dsp:nvSpPr>
      <dsp:spPr>
        <a:xfrm rot="10800000">
          <a:off x="3503865" y="3733771"/>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3503865" y="3733771"/>
        <a:ext cx="1221869" cy="409973"/>
      </dsp:txXfrm>
    </dsp:sp>
    <dsp:sp modelId="{8832923D-6EEF-4052-B9B8-AA44BA3FD207}">
      <dsp:nvSpPr>
        <dsp:cNvPr id="0" name=""/>
        <dsp:cNvSpPr/>
      </dsp:nvSpPr>
      <dsp:spPr>
        <a:xfrm>
          <a:off x="100842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BRAIN/BODY</a:t>
          </a:r>
        </a:p>
        <a:p>
          <a:pPr lvl="0" algn="ctr" defTabSz="1155700">
            <a:lnSpc>
              <a:spcPct val="90000"/>
            </a:lnSpc>
            <a:spcBef>
              <a:spcPct val="0"/>
            </a:spcBef>
            <a:spcAft>
              <a:spcPct val="35000"/>
            </a:spcAft>
          </a:pPr>
          <a:r>
            <a:rPr lang="en-US" sz="2600" kern="1200" dirty="0" smtClean="0"/>
            <a:t>Physiology</a:t>
          </a:r>
          <a:endParaRPr lang="en-US" sz="2600" kern="1200" dirty="0"/>
        </a:p>
      </dsp:txBody>
      <dsp:txXfrm>
        <a:off x="1008428" y="3353082"/>
        <a:ext cx="2342703" cy="1171351"/>
      </dsp:txXfrm>
    </dsp:sp>
    <dsp:sp modelId="{887FAF9B-4C22-4245-A1AE-5621DB97D54E}">
      <dsp:nvSpPr>
        <dsp:cNvPr id="0" name=""/>
        <dsp:cNvSpPr/>
      </dsp:nvSpPr>
      <dsp:spPr>
        <a:xfrm rot="18000000">
          <a:off x="253635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8000000">
        <a:off x="2536355" y="2057994"/>
        <a:ext cx="1221869" cy="40997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152412" y="0"/>
          <a:ext cx="8077187" cy="51053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b="1" kern="1200" dirty="0" smtClean="0"/>
            <a:t>Thoughts/Feelings</a:t>
          </a:r>
        </a:p>
      </dsp:txBody>
      <dsp:txXfrm>
        <a:off x="152412" y="0"/>
        <a:ext cx="8077187" cy="510539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32923D-6EEF-4052-B9B8-AA44BA3FD207}">
      <dsp:nvSpPr>
        <dsp:cNvPr id="0" name=""/>
        <dsp:cNvSpPr/>
      </dsp:nvSpPr>
      <dsp:spPr>
        <a:xfrm>
          <a:off x="265310" y="838199"/>
          <a:ext cx="6897489" cy="35814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US" sz="5500" b="1" kern="1200" dirty="0" smtClean="0"/>
            <a:t>Sensation/Physiology</a:t>
          </a:r>
        </a:p>
      </dsp:txBody>
      <dsp:txXfrm>
        <a:off x="265310" y="838199"/>
        <a:ext cx="6897489" cy="358140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152412" y="0"/>
          <a:ext cx="8077187" cy="51053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b="1" kern="1200" dirty="0" err="1" smtClean="0"/>
            <a:t>Behaviour</a:t>
          </a:r>
          <a:endParaRPr lang="en-US" sz="6500" b="1" kern="1200" dirty="0" smtClean="0"/>
        </a:p>
      </dsp:txBody>
      <dsp:txXfrm>
        <a:off x="152412" y="0"/>
        <a:ext cx="8077187" cy="51053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BEC70A-30C4-4C0D-875C-B2E6A507088A}" type="datetimeFigureOut">
              <a:rPr lang="en-US" smtClean="0"/>
              <a:pPr/>
              <a:t>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7215E2-7F7D-42FC-A07F-ACDD120CCB6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5C0CB-12A8-4328-BDA5-0E600E6EF80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Susan</a:t>
            </a:r>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CA" smtClean="0"/>
              <a:t>Schools in Ontario have a unique opportunity to help overcome some of the problems that prevent children and youth from developing good mental health.</a:t>
            </a:r>
          </a:p>
          <a:p>
            <a:pPr>
              <a:spcBef>
                <a:spcPct val="0"/>
              </a:spcBef>
            </a:pPr>
            <a:r>
              <a:rPr lang="en-CA" smtClean="0"/>
              <a:t>Schools are ideal settings in which to promote positive mental health by creating caring schools and classrooms, teach and strengthen social-emotional skills, provide support and monitoring for high risk students to prevent onset or worsening of mental health problems, reduce the stigma surrounding not just mental health problems but also counselling and therapy. School staff are also ideally positioned to help identify students who need mental health support, and to provide information and assistance for students and families seeking help. </a:t>
            </a:r>
            <a:endParaRPr lang="en-US" smtClean="0"/>
          </a:p>
        </p:txBody>
      </p:sp>
      <p:sp>
        <p:nvSpPr>
          <p:cNvPr id="51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4B779E-6E28-4827-BA68-63FBAF29EC70}" type="slidenum">
              <a:rPr lang="en-CA"/>
              <a:pPr fontAlgn="base">
                <a:spcBef>
                  <a:spcPct val="0"/>
                </a:spcBef>
                <a:spcAft>
                  <a:spcPct val="0"/>
                </a:spcAft>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5C0CB-12A8-4328-BDA5-0E600E6EF80C}"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Michelle</a:t>
            </a:r>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92" name="Shape 3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15000"/>
              </a:lnSpc>
              <a:spcBef>
                <a:spcPts val="0"/>
              </a:spcBef>
              <a:buClr>
                <a:schemeClr val="dk1"/>
              </a:buClr>
              <a:buSzPct val="91666"/>
              <a:buFont typeface="Arial"/>
              <a:buNone/>
            </a:pPr>
            <a:r>
              <a:rPr lang="en" sz="1200" i="1">
                <a:solidFill>
                  <a:schemeClr val="dk1"/>
                </a:solidFill>
                <a:latin typeface="Calibri"/>
                <a:ea typeface="Calibri"/>
                <a:cs typeface="Calibri"/>
                <a:sym typeface="Calibri"/>
              </a:rPr>
              <a:t>For the purposes of this presentation we will just give you a snapshot of the work of one working group: Stigma Reduction</a:t>
            </a:r>
            <a:r>
              <a:rPr lang="en" sz="1200">
                <a:solidFill>
                  <a:schemeClr val="dk1"/>
                </a:solidFill>
                <a:latin typeface="Calibri"/>
                <a:ea typeface="Calibri"/>
                <a:cs typeface="Calibri"/>
                <a:sym typeface="Calibri"/>
              </a:rPr>
              <a:t>.</a:t>
            </a:r>
          </a:p>
          <a:p>
            <a:pPr lvl="0" rtl="0">
              <a:lnSpc>
                <a:spcPct val="115000"/>
              </a:lnSpc>
              <a:spcBef>
                <a:spcPts val="0"/>
              </a:spcBef>
              <a:buClr>
                <a:schemeClr val="dk1"/>
              </a:buClr>
              <a:buSzPct val="91666"/>
              <a:buFont typeface="Arial"/>
              <a:buNone/>
            </a:pPr>
            <a:r>
              <a:rPr lang="en" sz="1200">
                <a:solidFill>
                  <a:schemeClr val="dk1"/>
                </a:solidFill>
                <a:latin typeface="Calibri"/>
                <a:ea typeface="Calibri"/>
                <a:cs typeface="Calibri"/>
                <a:sym typeface="Calibri"/>
              </a:rPr>
              <a:t>Created a system wide STIGMA REDUCTION campaign for Mental Health Week –NOTICE….LISTEN….CONNECT (Gr. 2-12, workplace)</a:t>
            </a:r>
          </a:p>
          <a:p>
            <a:pPr lvl="0" rtl="0">
              <a:lnSpc>
                <a:spcPct val="115000"/>
              </a:lnSpc>
              <a:spcBef>
                <a:spcPts val="0"/>
              </a:spcBef>
              <a:buClr>
                <a:schemeClr val="dk1"/>
              </a:buClr>
              <a:buSzPct val="91666"/>
              <a:buFont typeface="Arial"/>
              <a:buNone/>
            </a:pPr>
            <a:r>
              <a:rPr lang="en" sz="1200">
                <a:solidFill>
                  <a:schemeClr val="dk1"/>
                </a:solidFill>
                <a:latin typeface="Calibri"/>
                <a:ea typeface="Calibri"/>
                <a:cs typeface="Calibri"/>
                <a:sym typeface="Calibri"/>
              </a:rPr>
              <a:t>This campaign was done by most during MH week but  may be done at any time throughout the year</a:t>
            </a:r>
          </a:p>
          <a:p>
            <a:pPr lvl="0" rtl="0">
              <a:lnSpc>
                <a:spcPct val="115000"/>
              </a:lnSpc>
              <a:spcBef>
                <a:spcPts val="0"/>
              </a:spcBef>
              <a:buNone/>
            </a:pPr>
            <a:r>
              <a:rPr lang="en" sz="1200">
                <a:solidFill>
                  <a:schemeClr val="dk1"/>
                </a:solidFill>
                <a:latin typeface="Calibri"/>
                <a:ea typeface="Calibri"/>
                <a:cs typeface="Calibri"/>
                <a:sym typeface="Calibri"/>
              </a:rPr>
              <a:t>elements appropriate for all schools, and staff, and others just for students or staff</a:t>
            </a:r>
          </a:p>
          <a:p>
            <a:pPr lvl="0" rtl="0">
              <a:lnSpc>
                <a:spcPct val="115000"/>
              </a:lnSpc>
              <a:spcBef>
                <a:spcPts val="0"/>
              </a:spcBef>
              <a:buNone/>
            </a:pPr>
            <a:r>
              <a:rPr lang="en" sz="1200">
                <a:solidFill>
                  <a:schemeClr val="dk1"/>
                </a:solidFill>
                <a:latin typeface="Calibri"/>
                <a:ea typeface="Calibri"/>
                <a:cs typeface="Calibri"/>
                <a:sym typeface="Calibri"/>
              </a:rPr>
              <a:t>Follow up activities/resources are being sent to schools shortly.</a:t>
            </a:r>
          </a:p>
          <a:p>
            <a:pPr lvl="0" rtl="0">
              <a:lnSpc>
                <a:spcPct val="115000"/>
              </a:lnSpc>
              <a:spcBef>
                <a:spcPts val="0"/>
              </a:spcBef>
              <a:buClr>
                <a:schemeClr val="dk1"/>
              </a:buClr>
              <a:buSzPct val="91666"/>
              <a:buFont typeface="Arial"/>
              <a:buNone/>
            </a:pPr>
            <a:r>
              <a:rPr lang="en" sz="1200">
                <a:solidFill>
                  <a:schemeClr val="dk1"/>
                </a:solidFill>
                <a:latin typeface="Calibri"/>
                <a:ea typeface="Calibri"/>
                <a:cs typeface="Calibri"/>
                <a:sym typeface="Calibri"/>
              </a:rPr>
              <a:t>This is part of the GOOD FOR ALL.</a:t>
            </a:r>
          </a:p>
          <a:p>
            <a:pPr>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Shape 4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06" name="Shape 4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Video supporting the Notice...Listen...Connect campaign.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Bev (from</a:t>
            </a:r>
            <a:r>
              <a:rPr lang="en-US" baseline="0" dirty="0" smtClean="0"/>
              <a:t> a leadership development strategy)</a:t>
            </a:r>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Bev-</a:t>
            </a:r>
            <a:r>
              <a:rPr lang="en-US" baseline="0" dirty="0" smtClean="0"/>
              <a:t> mention that building knowledge is for everyone…..we all need the same messages!</a:t>
            </a:r>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Michelle</a:t>
            </a:r>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Compare to cardiac</a:t>
            </a:r>
            <a:r>
              <a:rPr lang="en-US" baseline="0" dirty="0" smtClean="0"/>
              <a:t> care</a:t>
            </a:r>
            <a:endParaRPr lang="en-US" dirty="0"/>
          </a:p>
        </p:txBody>
      </p:sp>
      <p:sp>
        <p:nvSpPr>
          <p:cNvPr id="4" name="Slide Number Placeholder 3"/>
          <p:cNvSpPr>
            <a:spLocks noGrp="1"/>
          </p:cNvSpPr>
          <p:nvPr>
            <p:ph type="sldNum" sz="quarter" idx="10"/>
          </p:nvPr>
        </p:nvSpPr>
        <p:spPr/>
        <p:txBody>
          <a:bodyPr/>
          <a:lstStyle/>
          <a:p>
            <a:fld id="{7A0E0A74-3B80-4CFA-AE10-4F48063B6FF6}" type="slidenum">
              <a:rPr lang="en-US" smtClean="0"/>
              <a:pPr/>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Michelle</a:t>
            </a:r>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5C0CB-12A8-4328-BDA5-0E600E6EF80C}" type="slidenum">
              <a:rPr lang="en-US" smtClean="0"/>
              <a:pPr/>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p>
          <a:p>
            <a:r>
              <a:rPr lang="en-US" dirty="0" smtClean="0"/>
              <a:t>Negativity bias</a:t>
            </a:r>
          </a:p>
          <a:p>
            <a:r>
              <a:rPr lang="en-US" dirty="0" smtClean="0"/>
              <a:t>Attachment</a:t>
            </a:r>
          </a:p>
          <a:p>
            <a:r>
              <a:rPr lang="en-US" dirty="0" smtClean="0"/>
              <a:t>Startle</a:t>
            </a:r>
            <a:r>
              <a:rPr lang="en-US" baseline="0" dirty="0" smtClean="0"/>
              <a:t> response</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Mirror neurons</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41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42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45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48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9F70DE-8B73-4ABD-9473-DE97F165C6C6}" type="slidenum">
              <a:rPr lang="en-US" smtClean="0"/>
              <a:pPr/>
              <a:t>50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Stress becomes a problem when you feel overwhelmed by the things that happen to you. You may feel “stressed out” when it seems there is too much to deal with all at once, and you are not sure how to handle it all.</a:t>
            </a:r>
          </a:p>
          <a:p>
            <a:r>
              <a:rPr lang="en-US" dirty="0" smtClean="0"/>
              <a:t>When you feel stressed, you usually have some physical symptoms. You can feel tired, get headaches, stomach upsets or backaches, clench your jaw or grind your teeth, develop skin rashes, have recurring colds or flu, have muscle spasms or nervous twitches, or have problems sleeping.</a:t>
            </a:r>
          </a:p>
          <a:p>
            <a:r>
              <a:rPr lang="en-US" dirty="0" smtClean="0"/>
              <a:t>Mental signs of stress include feeling pressured, having difficulty concentrating, being forgetful and having trouble making decisions.</a:t>
            </a:r>
          </a:p>
          <a:p>
            <a:r>
              <a:rPr lang="en-US" dirty="0" smtClean="0"/>
              <a:t>Emotional signs include feeling angry, frustrated, tense, anxious, or more aggressive than usual.</a:t>
            </a:r>
            <a:endParaRPr lang="en-US" dirty="0"/>
          </a:p>
        </p:txBody>
      </p:sp>
      <p:sp>
        <p:nvSpPr>
          <p:cNvPr id="4" name="Slide Number Placeholder 3"/>
          <p:cNvSpPr>
            <a:spLocks noGrp="1"/>
          </p:cNvSpPr>
          <p:nvPr>
            <p:ph type="sldNum" sz="quarter" idx="10"/>
          </p:nvPr>
        </p:nvSpPr>
        <p:spPr/>
        <p:txBody>
          <a:bodyPr/>
          <a:lstStyle/>
          <a:p>
            <a:fld id="{0E7215E2-7F7D-42FC-A07F-ACDD120CCB6D}" type="slidenum">
              <a:rPr lang="en-US" smtClean="0"/>
              <a:pPr/>
              <a:t>51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53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54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Susan </a:t>
            </a:r>
            <a:endParaRPr lang="en-US" dirty="0"/>
          </a:p>
        </p:txBody>
      </p:sp>
      <p:sp>
        <p:nvSpPr>
          <p:cNvPr id="4" name="Slide Number Placeholder 3"/>
          <p:cNvSpPr>
            <a:spLocks noGrp="1"/>
          </p:cNvSpPr>
          <p:nvPr>
            <p:ph type="sldNum" sz="quarter" idx="10"/>
          </p:nvPr>
        </p:nvSpPr>
        <p:spPr/>
        <p:txBody>
          <a:bodyPr/>
          <a:lstStyle/>
          <a:p>
            <a:fld id="{F17468A6-9801-412A-84E7-C79E9997C0C6}" type="slidenum">
              <a:rPr lang="en-US" smtClean="0"/>
              <a:pPr/>
              <a:t>59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55669B-A581-423B-9729-2114A79F9AA5}" type="datetimeFigureOut">
              <a:rPr lang="en-US" smtClean="0"/>
              <a:pPr/>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55669B-A581-423B-9729-2114A79F9AA5}" type="datetimeFigureOut">
              <a:rPr lang="en-US" smtClean="0"/>
              <a:pPr/>
              <a:t>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55669B-A581-423B-9729-2114A79F9AA5}" type="datetimeFigureOut">
              <a:rPr lang="en-US" smtClean="0"/>
              <a:pPr/>
              <a:t>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55669B-A581-423B-9729-2114A79F9AA5}" type="datetimeFigureOut">
              <a:rPr lang="en-US" smtClean="0"/>
              <a:pPr/>
              <a:t>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55669B-A581-423B-9729-2114A79F9AA5}" type="datetimeFigureOut">
              <a:rPr lang="en-US" smtClean="0"/>
              <a:pPr/>
              <a:t>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only 1">
    <p:spTree>
      <p:nvGrpSpPr>
        <p:cNvPr id="1" name="Shape 40"/>
        <p:cNvGrpSpPr/>
        <p:nvPr/>
      </p:nvGrpSpPr>
      <p:grpSpPr>
        <a:xfrm>
          <a:off x="0" y="0"/>
          <a:ext cx="0" cy="0"/>
          <a:chOff x="0" y="0"/>
          <a:chExt cx="0" cy="0"/>
        </a:xfrm>
      </p:grpSpPr>
      <p:sp>
        <p:nvSpPr>
          <p:cNvPr id="41" name="Shape 41"/>
          <p:cNvSpPr/>
          <p:nvPr/>
        </p:nvSpPr>
        <p:spPr>
          <a:xfrm>
            <a:off x="1190100" y="0"/>
            <a:ext cx="6763800" cy="1143200"/>
          </a:xfrm>
          <a:prstGeom prst="rect">
            <a:avLst/>
          </a:prstGeom>
          <a:solidFill>
            <a:srgbClr val="00B2FF">
              <a:alpha val="73330"/>
            </a:srgbClr>
          </a:solidFill>
          <a:ln>
            <a:noFill/>
          </a:ln>
        </p:spPr>
        <p:txBody>
          <a:bodyPr lIns="91425" tIns="91425" rIns="91425" bIns="91425" anchor="ctr" anchorCtr="0">
            <a:noAutofit/>
          </a:bodyPr>
          <a:lstStyle/>
          <a:p>
            <a:pPr>
              <a:spcBef>
                <a:spcPts val="0"/>
              </a:spcBef>
              <a:buNone/>
            </a:pPr>
            <a:endParaRPr/>
          </a:p>
        </p:txBody>
      </p:sp>
      <p:sp>
        <p:nvSpPr>
          <p:cNvPr id="42" name="Shape 42"/>
          <p:cNvSpPr txBox="1">
            <a:spLocks noGrp="1"/>
          </p:cNvSpPr>
          <p:nvPr>
            <p:ph type="title"/>
          </p:nvPr>
        </p:nvSpPr>
        <p:spPr>
          <a:xfrm>
            <a:off x="1190100" y="403167"/>
            <a:ext cx="6763800" cy="670799"/>
          </a:xfrm>
          <a:prstGeom prst="rect">
            <a:avLst/>
          </a:prstGeom>
        </p:spPr>
        <p:txBody>
          <a:bodyPr lIns="58925" tIns="58925" rIns="58925" bIns="58925" anchor="ctr" anchorCtr="0"/>
          <a:lstStyle>
            <a:lvl1pPr algn="ctr" rtl="0">
              <a:spcBef>
                <a:spcPts val="0"/>
              </a:spcBef>
              <a:buNone/>
              <a:defRPr sz="1800" b="1">
                <a:solidFill>
                  <a:srgbClr val="FFFFFF"/>
                </a:solidFill>
                <a:latin typeface="Muli"/>
                <a:ea typeface="Muli"/>
                <a:cs typeface="Muli"/>
                <a:sym typeface="Muli"/>
              </a:defRPr>
            </a:lvl1pPr>
            <a:lvl2pPr algn="ctr" rtl="0">
              <a:spcBef>
                <a:spcPts val="0"/>
              </a:spcBef>
              <a:buNone/>
              <a:defRPr sz="1800" b="1">
                <a:solidFill>
                  <a:srgbClr val="FFFFFF"/>
                </a:solidFill>
                <a:latin typeface="Muli"/>
                <a:ea typeface="Muli"/>
                <a:cs typeface="Muli"/>
                <a:sym typeface="Muli"/>
              </a:defRPr>
            </a:lvl2pPr>
            <a:lvl3pPr algn="ctr" rtl="0">
              <a:spcBef>
                <a:spcPts val="0"/>
              </a:spcBef>
              <a:buNone/>
              <a:defRPr sz="1800" b="1">
                <a:solidFill>
                  <a:srgbClr val="FFFFFF"/>
                </a:solidFill>
                <a:latin typeface="Muli"/>
                <a:ea typeface="Muli"/>
                <a:cs typeface="Muli"/>
                <a:sym typeface="Muli"/>
              </a:defRPr>
            </a:lvl3pPr>
            <a:lvl4pPr algn="ctr" rtl="0">
              <a:spcBef>
                <a:spcPts val="0"/>
              </a:spcBef>
              <a:buNone/>
              <a:defRPr sz="1800" b="1">
                <a:solidFill>
                  <a:srgbClr val="FFFFFF"/>
                </a:solidFill>
                <a:latin typeface="Muli"/>
                <a:ea typeface="Muli"/>
                <a:cs typeface="Muli"/>
                <a:sym typeface="Muli"/>
              </a:defRPr>
            </a:lvl4pPr>
            <a:lvl5pPr algn="ctr" rtl="0">
              <a:spcBef>
                <a:spcPts val="0"/>
              </a:spcBef>
              <a:buNone/>
              <a:defRPr sz="1800" b="1">
                <a:solidFill>
                  <a:srgbClr val="FFFFFF"/>
                </a:solidFill>
                <a:latin typeface="Muli"/>
                <a:ea typeface="Muli"/>
                <a:cs typeface="Muli"/>
                <a:sym typeface="Muli"/>
              </a:defRPr>
            </a:lvl5pPr>
            <a:lvl6pPr algn="ctr" rtl="0">
              <a:spcBef>
                <a:spcPts val="0"/>
              </a:spcBef>
              <a:buNone/>
              <a:defRPr sz="1800" b="1">
                <a:solidFill>
                  <a:srgbClr val="FFFFFF"/>
                </a:solidFill>
                <a:latin typeface="Muli"/>
                <a:ea typeface="Muli"/>
                <a:cs typeface="Muli"/>
                <a:sym typeface="Muli"/>
              </a:defRPr>
            </a:lvl6pPr>
            <a:lvl7pPr algn="ctr" rtl="0">
              <a:spcBef>
                <a:spcPts val="0"/>
              </a:spcBef>
              <a:buNone/>
              <a:defRPr sz="1800" b="1">
                <a:solidFill>
                  <a:srgbClr val="FFFFFF"/>
                </a:solidFill>
                <a:latin typeface="Muli"/>
                <a:ea typeface="Muli"/>
                <a:cs typeface="Muli"/>
                <a:sym typeface="Muli"/>
              </a:defRPr>
            </a:lvl7pPr>
            <a:lvl8pPr algn="ctr" rtl="0">
              <a:spcBef>
                <a:spcPts val="0"/>
              </a:spcBef>
              <a:buNone/>
              <a:defRPr sz="1800" b="1">
                <a:solidFill>
                  <a:srgbClr val="FFFFFF"/>
                </a:solidFill>
                <a:latin typeface="Muli"/>
                <a:ea typeface="Muli"/>
                <a:cs typeface="Muli"/>
                <a:sym typeface="Muli"/>
              </a:defRPr>
            </a:lvl8pPr>
            <a:lvl9pPr algn="ctr" rtl="0">
              <a:spcBef>
                <a:spcPts val="0"/>
              </a:spcBef>
              <a:buNone/>
              <a:defRPr sz="1800" b="1">
                <a:solidFill>
                  <a:srgbClr val="FFFFFF"/>
                </a:solidFill>
                <a:latin typeface="Muli"/>
                <a:ea typeface="Muli"/>
                <a:cs typeface="Muli"/>
                <a:sym typeface="Mul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5669B-A581-423B-9729-2114A79F9AA5}" type="datetimeFigureOut">
              <a:rPr lang="en-US" smtClean="0"/>
              <a:pPr/>
              <a:t>2/8/2017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D7D10-8279-4D61-AFF9-25F2D9F606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0.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youtube.com/v/gMjAvyLDAGw"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youtu.be/c4Zt60kQMR0"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rive.google.com/a/gapps.yrdsb.ca/file/d/0BwObiBddE_cuYjZuS0x3Rjd1SkU/view?usp=sharing_eixpa_nl&amp;ts=589389b0"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HMHvjVZlX8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hyperlink" Target="https://www.cmha.ca/mental-health/your-mental-health/resilienc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DD-lfP1FBFk"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youtube.com/watch?v=gm9CIJ74Oxw"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x3S0xS2hdi4&amp;list=PLy-MXzxJKXeqUrDJqB3kcf5kI8iamGT1i&amp;index=5"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youtube.com/watch?v=2wfbY3i4FY0"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7vFIomCl4fImBM&amp;tbnid=q3egp1yjTSIbUM:&amp;ved=0CAUQjRw&amp;url=http://healthland.time.com/2011/11/04/8-ways-to-beat-the-winter-blues/photo/deep-breathing/&amp;ei=F55FU9KlPND_yQHVvIF4&amp;bvm=bv.64507335,d.aWc&amp;psig=AFQjCNGvxLC2hqcoUL787Px-hOmka-o-gA&amp;ust=1397157770385150"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7.xml.rels><?xml version="1.0" encoding="UTF-8" standalone="yes"?>
<Relationships xmlns="http://schemas.openxmlformats.org/package/2006/relationships"><Relationship Id="rId3" Type="http://schemas.openxmlformats.org/officeDocument/2006/relationships/hyperlink" Target="http://marc.ucla.edu/mpeg/Body-Scan-Meditation.mp3"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marc.ucla.edu/body.cfm?id=22" TargetMode="Externa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youtube.com/watch?v=Bf5TgVRGND4"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hyperlink" Target="http://www.ted.com/talks/shawn_achor_the_happy_secret_to_better_work?language=en"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www.aboutkidshealth.ca/En/HealthAZ/HealthandWellness/Sleep/Pages/sleep-tips-for-children.aspx" TargetMode="External"/><Relationship Id="rId13" Type="http://schemas.openxmlformats.org/officeDocument/2006/relationships/hyperlink" Target="http://www.aboutkidshealth.ca/En/HealthAZ/ConditionsandDiseases/BehaviouralandEmotionalProblems/Pages/anxiety.aspx" TargetMode="External"/><Relationship Id="rId3" Type="http://schemas.openxmlformats.org/officeDocument/2006/relationships/hyperlink" Target="http://www.anxietybc.com/" TargetMode="External"/><Relationship Id="rId7" Type="http://schemas.openxmlformats.org/officeDocument/2006/relationships/hyperlink" Target="http://www.aboutkidshealth.ca/En/HealthAZ/HealthandWellness/Sleep/Pages/sleep-benefits-recommendations.aspx" TargetMode="External"/><Relationship Id="rId12" Type="http://schemas.openxmlformats.org/officeDocument/2006/relationships/hyperlink" Target="http://www.aboutkidshealth.ca/En/HealthAZ/HealthandWellness/Nutrition/Pages/nutrition-mental-health.aspx" TargetMode="External"/><Relationship Id="rId2" Type="http://schemas.openxmlformats.org/officeDocument/2006/relationships/hyperlink" Target="http://www.pcmh.ca/" TargetMode="External"/><Relationship Id="rId1" Type="http://schemas.openxmlformats.org/officeDocument/2006/relationships/slideLayout" Target="../slideLayouts/slideLayout2.xml"/><Relationship Id="rId6" Type="http://schemas.openxmlformats.org/officeDocument/2006/relationships/hyperlink" Target="http://www.aboutkidshealth.ca/En/HealthAZ/HealthandWellness/PhysicalActivitySportsandFitness/Pages/physical-activity-benefits.aspx" TargetMode="External"/><Relationship Id="rId11" Type="http://schemas.openxmlformats.org/officeDocument/2006/relationships/hyperlink" Target="http://www.aboutkidshealth.ca/En/HealthAZ/HealthandWellness/PhysicalActivitySportsandFitness/Pages/screen-time-set-healthy-limits.aspx" TargetMode="External"/><Relationship Id="rId5" Type="http://schemas.openxmlformats.org/officeDocument/2006/relationships/hyperlink" Target="http://mindyourmind.ca/" TargetMode="External"/><Relationship Id="rId15" Type="http://schemas.openxmlformats.org/officeDocument/2006/relationships/hyperlink" Target="https://psychologyfoundation.org/Public/Resources/Parenting_for_Life_Download_Booklets/Public/Resources/Parenting_for_Life_Download_Booklets/Parents_Download_Resources.aspx?hkey=d409b94a-06e2-4d61-90c5-9a6383f17253" TargetMode="External"/><Relationship Id="rId10" Type="http://schemas.openxmlformats.org/officeDocument/2006/relationships/hyperlink" Target="http://www.aboutkidshealth.ca/En/HealthAZ/HealthandWellness/PhysicalActivitySportsandFitness/Pages/screen-time-overview.aspx" TargetMode="External"/><Relationship Id="rId4" Type="http://schemas.openxmlformats.org/officeDocument/2006/relationships/hyperlink" Target="http://www.anxietybc.com/parent/complete_home_tool_kit.php" TargetMode="External"/><Relationship Id="rId9" Type="http://schemas.openxmlformats.org/officeDocument/2006/relationships/hyperlink" Target="http://www.aboutkidshealth.ca/En/HealthAZ/HealthandWellness/Sleep/Pages/sleep-tips-teens.aspx" TargetMode="External"/><Relationship Id="rId14" Type="http://schemas.openxmlformats.org/officeDocument/2006/relationships/hyperlink" Target="https://psychologyfoundation.org/Public/Resources/Parenting_for_Life_Download_Tip_Sheets/Public/Resources/Parenting_for_Life_Download_Tip_Sheets/PFL_Preteen_Tip_Sheets.aspx?hkey=31842f6a-f8d0-4ee8-8ec7-ef9d89679ce5"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t>Supporting Your Child’s </a:t>
            </a:r>
            <a:br>
              <a:rPr lang="en-US" sz="4800" dirty="0" smtClean="0"/>
            </a:br>
            <a:r>
              <a:rPr lang="en-US" sz="4800" dirty="0" smtClean="0"/>
              <a:t>Mental Health</a:t>
            </a:r>
            <a:br>
              <a:rPr lang="en-US" sz="4800" dirty="0" smtClean="0"/>
            </a:br>
            <a:endParaRPr lang="en-US" sz="4800" b="1" dirty="0"/>
          </a:p>
        </p:txBody>
      </p:sp>
      <p:sp>
        <p:nvSpPr>
          <p:cNvPr id="3" name="Subtitle 2"/>
          <p:cNvSpPr>
            <a:spLocks noGrp="1"/>
          </p:cNvSpPr>
          <p:nvPr>
            <p:ph type="subTitle" idx="1"/>
          </p:nvPr>
        </p:nvSpPr>
        <p:spPr>
          <a:xfrm>
            <a:off x="1371600" y="3200400"/>
            <a:ext cx="6400800" cy="1752600"/>
          </a:xfrm>
        </p:spPr>
        <p:txBody>
          <a:bodyPr>
            <a:normAutofit fontScale="70000" lnSpcReduction="20000"/>
          </a:bodyPr>
          <a:lstStyle/>
          <a:p>
            <a:r>
              <a:rPr lang="en-US" dirty="0" smtClean="0">
                <a:solidFill>
                  <a:schemeClr val="tx1">
                    <a:lumMod val="65000"/>
                    <a:lumOff val="35000"/>
                  </a:schemeClr>
                </a:solidFill>
              </a:rPr>
              <a:t>February, 2017</a:t>
            </a:r>
          </a:p>
          <a:p>
            <a:endParaRPr lang="en-US" dirty="0" smtClean="0">
              <a:solidFill>
                <a:schemeClr val="tx1">
                  <a:lumMod val="65000"/>
                  <a:lumOff val="35000"/>
                </a:schemeClr>
              </a:solidFill>
            </a:endParaRPr>
          </a:p>
          <a:p>
            <a:r>
              <a:rPr lang="en-US" dirty="0" smtClean="0">
                <a:solidFill>
                  <a:schemeClr val="tx1">
                    <a:lumMod val="65000"/>
                    <a:lumOff val="35000"/>
                  </a:schemeClr>
                </a:solidFill>
              </a:rPr>
              <a:t>Michelle Cassidy</a:t>
            </a:r>
          </a:p>
          <a:p>
            <a:r>
              <a:rPr lang="en-US" dirty="0" smtClean="0">
                <a:solidFill>
                  <a:schemeClr val="tx1">
                    <a:lumMod val="65000"/>
                    <a:lumOff val="35000"/>
                  </a:schemeClr>
                </a:solidFill>
              </a:rPr>
              <a:t>Mental Health Lead</a:t>
            </a:r>
          </a:p>
          <a:p>
            <a:r>
              <a:rPr lang="en-US" dirty="0" smtClean="0">
                <a:solidFill>
                  <a:schemeClr val="tx1">
                    <a:lumMod val="65000"/>
                    <a:lumOff val="35000"/>
                  </a:schemeClr>
                </a:solidFill>
              </a:rPr>
              <a:t>@mcassidy905</a:t>
            </a:r>
          </a:p>
          <a:p>
            <a:endParaRPr lang="en-US" dirty="0" smtClean="0">
              <a:solidFill>
                <a:schemeClr val="tx1">
                  <a:lumMod val="65000"/>
                  <a:lumOff val="35000"/>
                </a:schemeClr>
              </a:solidFill>
            </a:endParaRPr>
          </a:p>
        </p:txBody>
      </p:sp>
      <p:grpSp>
        <p:nvGrpSpPr>
          <p:cNvPr id="4" name="Group 14"/>
          <p:cNvGrpSpPr/>
          <p:nvPr/>
        </p:nvGrpSpPr>
        <p:grpSpPr>
          <a:xfrm>
            <a:off x="-30822" y="5486400"/>
            <a:ext cx="9174822" cy="1397238"/>
            <a:chOff x="0" y="5044278"/>
            <a:chExt cx="9144001" cy="1839360"/>
          </a:xfrm>
        </p:grpSpPr>
        <p:pic>
          <p:nvPicPr>
            <p:cNvPr id="1028" name="Picture 4"/>
            <p:cNvPicPr>
              <a:picLocks noChangeAspect="1" noChangeArrowheads="1"/>
            </p:cNvPicPr>
            <p:nvPr/>
          </p:nvPicPr>
          <p:blipFill>
            <a:blip r:embed="rId3" cstate="print"/>
            <a:srcRect/>
            <a:stretch>
              <a:fillRect/>
            </a:stretch>
          </p:blipFill>
          <p:spPr bwMode="auto">
            <a:xfrm>
              <a:off x="3592780" y="5049710"/>
              <a:ext cx="1957371" cy="1824668"/>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0" y="5055976"/>
              <a:ext cx="1806209" cy="1810569"/>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1822421" y="5049163"/>
              <a:ext cx="1785034" cy="1816628"/>
            </a:xfrm>
            <a:prstGeom prst="rect">
              <a:avLst/>
            </a:prstGeom>
            <a:noFill/>
            <a:ln w="9525">
              <a:noFill/>
              <a:miter lim="800000"/>
              <a:headEnd/>
              <a:tailEnd/>
            </a:ln>
          </p:spPr>
        </p:pic>
        <p:pic>
          <p:nvPicPr>
            <p:cNvPr id="1030" name="Picture 6"/>
            <p:cNvPicPr>
              <a:picLocks noChangeAspect="1" noChangeArrowheads="1"/>
            </p:cNvPicPr>
            <p:nvPr/>
          </p:nvPicPr>
          <p:blipFill>
            <a:blip r:embed="rId6" cstate="print"/>
            <a:srcRect/>
            <a:stretch>
              <a:fillRect/>
            </a:stretch>
          </p:blipFill>
          <p:spPr bwMode="auto">
            <a:xfrm>
              <a:off x="5544684" y="5050564"/>
              <a:ext cx="1815981" cy="1815981"/>
            </a:xfrm>
            <a:prstGeom prst="rect">
              <a:avLst/>
            </a:prstGeom>
            <a:noFill/>
            <a:ln w="9525">
              <a:noFill/>
              <a:miter lim="800000"/>
              <a:headEnd/>
              <a:tailEnd/>
            </a:ln>
          </p:spPr>
        </p:pic>
        <p:pic>
          <p:nvPicPr>
            <p:cNvPr id="1031" name="Picture 7"/>
            <p:cNvPicPr>
              <a:picLocks noChangeAspect="1" noChangeArrowheads="1"/>
            </p:cNvPicPr>
            <p:nvPr/>
          </p:nvPicPr>
          <p:blipFill>
            <a:blip r:embed="rId7" cstate="print"/>
            <a:srcRect/>
            <a:stretch>
              <a:fillRect/>
            </a:stretch>
          </p:blipFill>
          <p:spPr bwMode="auto">
            <a:xfrm>
              <a:off x="7357393" y="5044278"/>
              <a:ext cx="1786608" cy="1839360"/>
            </a:xfrm>
            <a:prstGeom prst="rect">
              <a:avLst/>
            </a:prstGeom>
            <a:noFill/>
            <a:ln w="9525">
              <a:noFill/>
              <a:miter lim="800000"/>
              <a:headEnd/>
              <a:tailEnd/>
            </a:ln>
          </p:spPr>
        </p:pic>
      </p:grpSp>
      <p:pic>
        <p:nvPicPr>
          <p:cNvPr id="10" name="Picture 9" descr="SD-YRDSBLogo.jpg"/>
          <p:cNvPicPr>
            <a:picLocks noChangeAspect="1"/>
          </p:cNvPicPr>
          <p:nvPr/>
        </p:nvPicPr>
        <p:blipFill>
          <a:blip r:embed="rId8" cstate="print">
            <a:clrChange>
              <a:clrFrom>
                <a:srgbClr val="FFFFFF"/>
              </a:clrFrom>
              <a:clrTo>
                <a:srgbClr val="FFFFFF">
                  <a:alpha val="0"/>
                </a:srgbClr>
              </a:clrTo>
            </a:clrChange>
          </a:blip>
          <a:stretch>
            <a:fillRect/>
          </a:stretch>
        </p:blipFill>
        <p:spPr>
          <a:xfrm>
            <a:off x="152873" y="321956"/>
            <a:ext cx="2404241" cy="1204524"/>
          </a:xfrm>
          <a:prstGeom prst="rect">
            <a:avLst/>
          </a:prstGeom>
        </p:spPr>
      </p:pic>
      <p:pic>
        <p:nvPicPr>
          <p:cNvPr id="11" name="Picture 1"/>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6072026" y="169969"/>
            <a:ext cx="2934168" cy="1372772"/>
          </a:xfrm>
          <a:prstGeom prst="rect">
            <a:avLst/>
          </a:prstGeom>
          <a:noFill/>
          <a:ln w="9525">
            <a:noFill/>
            <a:miter lim="800000"/>
            <a:headEnd/>
            <a:tailEnd/>
          </a:ln>
          <a:effectLst/>
        </p:spPr>
      </p:pic>
      <p:sp>
        <p:nvSpPr>
          <p:cNvPr id="16" name="Subtitle 2"/>
          <p:cNvSpPr txBox="1">
            <a:spLocks/>
          </p:cNvSpPr>
          <p:nvPr/>
        </p:nvSpPr>
        <p:spPr>
          <a:xfrm>
            <a:off x="1390442" y="4363105"/>
            <a:ext cx="6400800" cy="589038"/>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michelle.cassidy\AppData\Local\Microsoft\Windows\Temporary Internet Files\Content.Outlook\QT2BMEFC\AEEquity.jpg"/>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250"/>
            <a:ext cx="9144000" cy="720725"/>
          </a:xfrm>
        </p:spPr>
        <p:txBody>
          <a:bodyPr>
            <a:noAutofit/>
          </a:bodyPr>
          <a:lstStyle/>
          <a:p>
            <a:pPr algn="ctr" fontAlgn="auto">
              <a:spcAft>
                <a:spcPts val="0"/>
              </a:spcAft>
              <a:defRPr/>
            </a:pPr>
            <a:r>
              <a:rPr lang="en-US" sz="4000" b="1" dirty="0" smtClean="0">
                <a:cs typeface="Arial" pitchFamily="34" charset="0"/>
              </a:rPr>
              <a:t>Schools Have a Unique Opportunity</a:t>
            </a:r>
            <a:endParaRPr lang="en-US" sz="4000" b="1" dirty="0">
              <a:cs typeface="Arial" pitchFamily="34" charset="0"/>
            </a:endParaRPr>
          </a:p>
        </p:txBody>
      </p:sp>
      <p:pic>
        <p:nvPicPr>
          <p:cNvPr id="8" name="Content Placeholder 7" descr="bus pulls away.jpg"/>
          <p:cNvPicPr>
            <a:picLocks noGrp="1" noChangeAspect="1"/>
          </p:cNvPicPr>
          <p:nvPr>
            <p:ph type="pic" idx="1"/>
          </p:nvPr>
        </p:nvPicPr>
        <p:blipFill>
          <a:blip r:embed="rId3" cstate="print"/>
          <a:srcRect t="24971" b="24971"/>
          <a:stretch>
            <a:fillRect/>
          </a:stretch>
        </p:blipFill>
        <p:spPr>
          <a:xfrm>
            <a:off x="4800600" y="3600450"/>
            <a:ext cx="4343400" cy="3257550"/>
          </a:xfrm>
          <a:prstGeom prst="roundRect">
            <a:avLst/>
          </a:prstGeom>
          <a:ln w="25400">
            <a:noFill/>
          </a:ln>
        </p:spPr>
      </p:pic>
      <p:sp>
        <p:nvSpPr>
          <p:cNvPr id="50179" name="Text Placeholder 1"/>
          <p:cNvSpPr>
            <a:spLocks noGrp="1"/>
          </p:cNvSpPr>
          <p:nvPr>
            <p:ph type="body" sz="half" idx="2"/>
          </p:nvPr>
        </p:nvSpPr>
        <p:spPr>
          <a:xfrm>
            <a:off x="106363" y="1557338"/>
            <a:ext cx="5113337" cy="4824412"/>
          </a:xfrm>
        </p:spPr>
        <p:txBody>
          <a:bodyPr>
            <a:normAutofit/>
          </a:bodyPr>
          <a:lstStyle/>
          <a:p>
            <a:pPr>
              <a:spcAft>
                <a:spcPts val="1200"/>
              </a:spcAft>
            </a:pPr>
            <a:r>
              <a:rPr lang="en-US" sz="2400" b="1" dirty="0" smtClean="0">
                <a:cs typeface="Arial" charset="0"/>
              </a:rPr>
              <a:t>Schools are an optimal setting to:</a:t>
            </a:r>
          </a:p>
          <a:p>
            <a:pPr marL="466725" lvl="2" indent="-381000">
              <a:spcAft>
                <a:spcPts val="1200"/>
              </a:spcAft>
              <a:buFont typeface="Arial" charset="0"/>
              <a:buBlip>
                <a:blip r:embed="rId4"/>
              </a:buBlip>
            </a:pPr>
            <a:r>
              <a:rPr lang="en-US" sz="2400" dirty="0" smtClean="0">
                <a:cs typeface="Arial" charset="0"/>
              </a:rPr>
              <a:t>Reduce stigma</a:t>
            </a:r>
          </a:p>
          <a:p>
            <a:pPr marL="466725" lvl="2" indent="-381000">
              <a:spcAft>
                <a:spcPts val="1200"/>
              </a:spcAft>
              <a:buFont typeface="Arial" charset="0"/>
              <a:buBlip>
                <a:blip r:embed="rId4"/>
              </a:buBlip>
            </a:pPr>
            <a:r>
              <a:rPr lang="en-US" sz="2400" dirty="0" smtClean="0">
                <a:cs typeface="Arial" charset="0"/>
              </a:rPr>
              <a:t>Promote positive mental health </a:t>
            </a:r>
          </a:p>
          <a:p>
            <a:pPr marL="466725" lvl="2" indent="-381000">
              <a:spcAft>
                <a:spcPts val="1200"/>
              </a:spcAft>
              <a:buFont typeface="Arial" charset="0"/>
              <a:buBlip>
                <a:blip r:embed="rId4"/>
              </a:buBlip>
            </a:pPr>
            <a:r>
              <a:rPr lang="en-US" sz="2400" dirty="0" smtClean="0">
                <a:cs typeface="Arial" charset="0"/>
              </a:rPr>
              <a:t>Build student social-emotional learning skills</a:t>
            </a:r>
          </a:p>
          <a:p>
            <a:pPr marL="466725" lvl="2" indent="-381000">
              <a:spcAft>
                <a:spcPts val="1200"/>
              </a:spcAft>
              <a:buFont typeface="Arial" charset="0"/>
              <a:buBlip>
                <a:blip r:embed="rId4"/>
              </a:buBlip>
            </a:pPr>
            <a:r>
              <a:rPr lang="en-US" sz="2400" dirty="0" smtClean="0">
                <a:cs typeface="Arial" charset="0"/>
              </a:rPr>
              <a:t>Prevent mental health problems</a:t>
            </a:r>
          </a:p>
          <a:p>
            <a:pPr marL="466725" lvl="2" indent="-381000">
              <a:spcAft>
                <a:spcPts val="1200"/>
              </a:spcAft>
              <a:buFont typeface="Arial" charset="0"/>
              <a:buBlip>
                <a:blip r:embed="rId4"/>
              </a:buBlip>
            </a:pPr>
            <a:r>
              <a:rPr lang="en-US" sz="2400" dirty="0" smtClean="0">
                <a:cs typeface="Arial" charset="0"/>
              </a:rPr>
              <a:t>Identify people in need</a:t>
            </a:r>
          </a:p>
          <a:p>
            <a:pPr marL="466725" lvl="2" indent="-381000">
              <a:spcAft>
                <a:spcPts val="1200"/>
              </a:spcAft>
              <a:buFont typeface="Arial" charset="0"/>
              <a:buBlip>
                <a:blip r:embed="rId4"/>
              </a:buBlip>
            </a:pPr>
            <a:r>
              <a:rPr lang="en-US" sz="2400" dirty="0" smtClean="0">
                <a:cs typeface="Arial" charset="0"/>
              </a:rPr>
              <a:t>Build pathways to care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Paradigm Shift</a:t>
            </a:r>
            <a:endParaRPr lang="en-US" dirty="0"/>
          </a:p>
        </p:txBody>
      </p:sp>
      <p:sp>
        <p:nvSpPr>
          <p:cNvPr id="3" name="Content Placeholder 2"/>
          <p:cNvSpPr>
            <a:spLocks noGrp="1"/>
          </p:cNvSpPr>
          <p:nvPr>
            <p:ph idx="1"/>
          </p:nvPr>
        </p:nvSpPr>
        <p:spPr/>
        <p:txBody>
          <a:bodyPr/>
          <a:lstStyle/>
          <a:p>
            <a:r>
              <a:rPr lang="en-US" dirty="0" smtClean="0"/>
              <a:t>From a “topic” to comprehensive</a:t>
            </a:r>
          </a:p>
          <a:p>
            <a:r>
              <a:rPr lang="en-US" dirty="0" smtClean="0"/>
              <a:t>From the role of community service providers to a shared responsibility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592762"/>
          </a:xfrm>
        </p:spPr>
        <p:txBody>
          <a:bodyPr>
            <a:normAutofit/>
          </a:bodyPr>
          <a:lstStyle/>
          <a:p>
            <a:r>
              <a:rPr lang="en-US" dirty="0" smtClean="0"/>
              <a:t>Mental Health</a:t>
            </a:r>
            <a:br>
              <a:rPr lang="en-US" dirty="0" smtClean="0"/>
            </a:br>
            <a:r>
              <a:rPr lang="en-US" dirty="0" smtClean="0"/>
              <a:t>is</a:t>
            </a:r>
            <a:br>
              <a:rPr lang="en-US" dirty="0" smtClean="0"/>
            </a:br>
            <a:r>
              <a:rPr lang="en-US" dirty="0" smtClean="0"/>
              <a:t>NOT </a:t>
            </a:r>
            <a:br>
              <a:rPr lang="en-US" dirty="0" smtClean="0"/>
            </a:br>
            <a:r>
              <a:rPr lang="en-US" dirty="0" smtClean="0"/>
              <a:t>an</a:t>
            </a:r>
            <a:br>
              <a:rPr lang="en-US" dirty="0" smtClean="0"/>
            </a:br>
            <a:r>
              <a:rPr lang="en-US" dirty="0" smtClean="0"/>
              <a:t>Event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comprehensive mean?</a:t>
            </a:r>
            <a:endParaRPr lang="en-US" dirty="0"/>
          </a:p>
        </p:txBody>
      </p:sp>
      <p:sp>
        <p:nvSpPr>
          <p:cNvPr id="3" name="Content Placeholder 2"/>
          <p:cNvSpPr>
            <a:spLocks noGrp="1"/>
          </p:cNvSpPr>
          <p:nvPr>
            <p:ph idx="1"/>
          </p:nvPr>
        </p:nvSpPr>
        <p:spPr/>
        <p:txBody>
          <a:bodyPr>
            <a:normAutofit/>
          </a:bodyPr>
          <a:lstStyle/>
          <a:p>
            <a:pPr algn="ctr"/>
            <a:r>
              <a:rPr lang="en-US" sz="5400" dirty="0" smtClean="0"/>
              <a:t>Staff</a:t>
            </a:r>
          </a:p>
          <a:p>
            <a:pPr algn="ctr"/>
            <a:r>
              <a:rPr lang="en-US" sz="5400" dirty="0" smtClean="0"/>
              <a:t>Students</a:t>
            </a:r>
          </a:p>
          <a:p>
            <a:pPr algn="ctr"/>
            <a:r>
              <a:rPr lang="en-US" sz="5400" dirty="0" smtClean="0"/>
              <a:t>Parents</a:t>
            </a:r>
          </a:p>
          <a:p>
            <a:pPr algn="ctr"/>
            <a:r>
              <a:rPr lang="en-US" sz="5400" dirty="0" smtClean="0"/>
              <a:t>Community</a:t>
            </a:r>
            <a:endParaRPr lang="en-US" sz="5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581650" y="5057775"/>
            <a:ext cx="3562350" cy="1800225"/>
          </a:xfrm>
          <a:prstGeom prst="rect">
            <a:avLst/>
          </a:prstGeom>
          <a:noFill/>
          <a:ln w="9525">
            <a:noFill/>
            <a:miter lim="800000"/>
            <a:headEnd/>
            <a:tailEnd/>
          </a:ln>
        </p:spPr>
      </p:pic>
      <p:sp>
        <p:nvSpPr>
          <p:cNvPr id="6" name="Freeform 5"/>
          <p:cNvSpPr/>
          <p:nvPr/>
        </p:nvSpPr>
        <p:spPr>
          <a:xfrm>
            <a:off x="4561726" y="4006921"/>
            <a:ext cx="4643919" cy="2887039"/>
          </a:xfrm>
          <a:custGeom>
            <a:avLst/>
            <a:gdLst>
              <a:gd name="connsiteX0" fmla="*/ 4582274 w 4643919"/>
              <a:gd name="connsiteY0" fmla="*/ 61645 h 2887039"/>
              <a:gd name="connsiteX1" fmla="*/ 4582274 w 4643919"/>
              <a:gd name="connsiteY1" fmla="*/ 61645 h 2887039"/>
              <a:gd name="connsiteX2" fmla="*/ 4489807 w 4643919"/>
              <a:gd name="connsiteY2" fmla="*/ 51371 h 2887039"/>
              <a:gd name="connsiteX3" fmla="*/ 2907586 w 4643919"/>
              <a:gd name="connsiteY3" fmla="*/ 51371 h 2887039"/>
              <a:gd name="connsiteX4" fmla="*/ 1397285 w 4643919"/>
              <a:gd name="connsiteY4" fmla="*/ 739740 h 2887039"/>
              <a:gd name="connsiteX5" fmla="*/ 184935 w 4643919"/>
              <a:gd name="connsiteY5" fmla="*/ 2003461 h 2887039"/>
              <a:gd name="connsiteX6" fmla="*/ 0 w 4643919"/>
              <a:gd name="connsiteY6" fmla="*/ 2876764 h 2887039"/>
              <a:gd name="connsiteX7" fmla="*/ 92467 w 4643919"/>
              <a:gd name="connsiteY7" fmla="*/ 2866490 h 2887039"/>
              <a:gd name="connsiteX8" fmla="*/ 4643919 w 4643919"/>
              <a:gd name="connsiteY8" fmla="*/ 2887039 h 2887039"/>
              <a:gd name="connsiteX9" fmla="*/ 4613096 w 4643919"/>
              <a:gd name="connsiteY9" fmla="*/ 0 h 288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43919" h="2887039">
                <a:moveTo>
                  <a:pt x="4582274" y="61645"/>
                </a:moveTo>
                <a:lnTo>
                  <a:pt x="4582274" y="61645"/>
                </a:lnTo>
                <a:lnTo>
                  <a:pt x="4489807" y="51371"/>
                </a:lnTo>
                <a:lnTo>
                  <a:pt x="2907586" y="51371"/>
                </a:lnTo>
                <a:lnTo>
                  <a:pt x="1397285" y="739740"/>
                </a:lnTo>
                <a:lnTo>
                  <a:pt x="184935" y="2003461"/>
                </a:lnTo>
                <a:lnTo>
                  <a:pt x="0" y="2876764"/>
                </a:lnTo>
                <a:lnTo>
                  <a:pt x="92467" y="2866490"/>
                </a:lnTo>
                <a:lnTo>
                  <a:pt x="4643919" y="2887039"/>
                </a:lnTo>
                <a:lnTo>
                  <a:pt x="4613096" y="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YRDSB Mental Health Strategy</a:t>
            </a:r>
            <a:endParaRPr lang="en-US" dirty="0"/>
          </a:p>
        </p:txBody>
      </p:sp>
      <p:sp>
        <p:nvSpPr>
          <p:cNvPr id="3" name="Content Placeholder 2"/>
          <p:cNvSpPr>
            <a:spLocks noGrp="1"/>
          </p:cNvSpPr>
          <p:nvPr>
            <p:ph idx="1"/>
          </p:nvPr>
        </p:nvSpPr>
        <p:spPr>
          <a:xfrm>
            <a:off x="457200" y="2024010"/>
            <a:ext cx="8229600" cy="4102154"/>
          </a:xfrm>
        </p:spPr>
        <p:txBody>
          <a:bodyPr>
            <a:normAutofit/>
          </a:bodyPr>
          <a:lstStyle/>
          <a:p>
            <a:pPr algn="ctr">
              <a:buNone/>
            </a:pPr>
            <a:r>
              <a:rPr lang="en-US" sz="9600" dirty="0" smtClean="0"/>
              <a:t>Priorities</a:t>
            </a:r>
          </a:p>
        </p:txBody>
      </p:sp>
      <p:pic>
        <p:nvPicPr>
          <p:cNvPr id="23554" name="Picture 2"/>
          <p:cNvPicPr>
            <a:picLocks noChangeAspect="1" noChangeArrowheads="1"/>
          </p:cNvPicPr>
          <p:nvPr/>
        </p:nvPicPr>
        <p:blipFill>
          <a:blip r:embed="rId4" cstate="print">
            <a:clrChange>
              <a:clrFrom>
                <a:srgbClr val="FEFEFE"/>
              </a:clrFrom>
              <a:clrTo>
                <a:srgbClr val="FEFEFE">
                  <a:alpha val="0"/>
                </a:srgbClr>
              </a:clrTo>
            </a:clrChange>
          </a:blip>
          <a:srcRect/>
          <a:stretch>
            <a:fillRect/>
          </a:stretch>
        </p:blipFill>
        <p:spPr bwMode="auto">
          <a:xfrm>
            <a:off x="4041384" y="3430498"/>
            <a:ext cx="5143500" cy="344805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BIPSA for Student Achievement </a:t>
            </a:r>
            <a:br>
              <a:rPr lang="en-US" dirty="0" smtClean="0"/>
            </a:br>
            <a:r>
              <a:rPr lang="en-US" dirty="0" smtClean="0"/>
              <a:t>and Well-Being</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295400" y="609600"/>
            <a:ext cx="6553200" cy="5410199"/>
            <a:chOff x="457217" y="2438023"/>
            <a:chExt cx="3479899" cy="2087939"/>
          </a:xfrm>
        </p:grpSpPr>
        <p:sp>
          <p:nvSpPr>
            <p:cNvPr id="5" name="Rectangle 4"/>
            <p:cNvSpPr/>
            <p:nvPr/>
          </p:nvSpPr>
          <p:spPr>
            <a:xfrm>
              <a:off x="457217" y="2438023"/>
              <a:ext cx="3479899" cy="2087939"/>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Rectangle 5"/>
            <p:cNvSpPr/>
            <p:nvPr/>
          </p:nvSpPr>
          <p:spPr>
            <a:xfrm>
              <a:off x="457217" y="2438023"/>
              <a:ext cx="3479899" cy="20879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6000" kern="1200" dirty="0" smtClean="0"/>
                <a:t>Reducing Stigma</a:t>
              </a:r>
              <a:endParaRPr lang="en-US" sz="6000" kern="1200" dirty="0"/>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Shape 386"/>
          <p:cNvSpPr txBox="1">
            <a:spLocks noGrp="1"/>
          </p:cNvSpPr>
          <p:nvPr>
            <p:ph type="title"/>
          </p:nvPr>
        </p:nvSpPr>
        <p:spPr>
          <a:xfrm>
            <a:off x="1195751" y="251671"/>
            <a:ext cx="6476999" cy="1143200"/>
          </a:xfrm>
          <a:prstGeom prst="rect">
            <a:avLst/>
          </a:prstGeom>
        </p:spPr>
        <p:txBody>
          <a:bodyPr lIns="58925" tIns="58925" rIns="58925" bIns="58925" anchor="ctr" anchorCtr="0">
            <a:noAutofit/>
          </a:bodyPr>
          <a:lstStyle/>
          <a:p>
            <a:pPr>
              <a:spcBef>
                <a:spcPts val="0"/>
              </a:spcBef>
              <a:buNone/>
            </a:pPr>
            <a:r>
              <a:rPr lang="en" sz="4400">
                <a:solidFill>
                  <a:schemeClr val="dk1"/>
                </a:solidFill>
                <a:latin typeface="Raleway"/>
                <a:ea typeface="Raleway"/>
                <a:cs typeface="Raleway"/>
                <a:sym typeface="Raleway"/>
              </a:rPr>
              <a:t>Stigma Reduction</a:t>
            </a:r>
          </a:p>
        </p:txBody>
      </p:sp>
      <p:pic>
        <p:nvPicPr>
          <p:cNvPr id="387" name="Shape 387"/>
          <p:cNvPicPr preferRelativeResize="0"/>
          <p:nvPr/>
        </p:nvPicPr>
        <p:blipFill>
          <a:blip r:embed="rId3" cstate="print">
            <a:alphaModFix/>
          </a:blip>
          <a:stretch>
            <a:fillRect/>
          </a:stretch>
        </p:blipFill>
        <p:spPr>
          <a:xfrm>
            <a:off x="228601" y="1600201"/>
            <a:ext cx="2924175" cy="3009900"/>
          </a:xfrm>
          <a:prstGeom prst="rect">
            <a:avLst/>
          </a:prstGeom>
          <a:noFill/>
          <a:ln>
            <a:noFill/>
          </a:ln>
        </p:spPr>
      </p:pic>
      <p:pic>
        <p:nvPicPr>
          <p:cNvPr id="388" name="Shape 388"/>
          <p:cNvPicPr preferRelativeResize="0"/>
          <p:nvPr/>
        </p:nvPicPr>
        <p:blipFill>
          <a:blip r:embed="rId4" cstate="print">
            <a:alphaModFix/>
          </a:blip>
          <a:stretch>
            <a:fillRect/>
          </a:stretch>
        </p:blipFill>
        <p:spPr>
          <a:xfrm>
            <a:off x="3152776" y="1600201"/>
            <a:ext cx="2924175" cy="3009900"/>
          </a:xfrm>
          <a:prstGeom prst="rect">
            <a:avLst/>
          </a:prstGeom>
          <a:noFill/>
          <a:ln>
            <a:noFill/>
          </a:ln>
        </p:spPr>
      </p:pic>
      <p:pic>
        <p:nvPicPr>
          <p:cNvPr id="389" name="Shape 389"/>
          <p:cNvPicPr preferRelativeResize="0"/>
          <p:nvPr/>
        </p:nvPicPr>
        <p:blipFill>
          <a:blip r:embed="rId5" cstate="print">
            <a:alphaModFix/>
          </a:blip>
          <a:stretch>
            <a:fillRect/>
          </a:stretch>
        </p:blipFill>
        <p:spPr>
          <a:xfrm>
            <a:off x="6076951" y="1600201"/>
            <a:ext cx="2924175" cy="30099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title"/>
          </p:nvPr>
        </p:nvSpPr>
        <p:spPr>
          <a:xfrm>
            <a:off x="1190100" y="0"/>
            <a:ext cx="6763800" cy="1074000"/>
          </a:xfrm>
          <a:prstGeom prst="rect">
            <a:avLst/>
          </a:prstGeom>
        </p:spPr>
        <p:txBody>
          <a:bodyPr lIns="58925" tIns="58925" rIns="58925" bIns="58925" anchor="ctr" anchorCtr="0">
            <a:noAutofit/>
          </a:bodyPr>
          <a:lstStyle/>
          <a:p>
            <a:pPr lvl="0" rtl="0">
              <a:spcBef>
                <a:spcPts val="0"/>
              </a:spcBef>
              <a:buClr>
                <a:schemeClr val="dk1"/>
              </a:buClr>
              <a:buSzPct val="36666"/>
              <a:buFont typeface="Arial"/>
              <a:buNone/>
            </a:pPr>
            <a:r>
              <a:rPr lang="en" sz="3000">
                <a:solidFill>
                  <a:schemeClr val="lt1"/>
                </a:solidFill>
              </a:rPr>
              <a:t>Mental Health</a:t>
            </a:r>
          </a:p>
          <a:p>
            <a:pPr>
              <a:spcBef>
                <a:spcPts val="0"/>
              </a:spcBef>
              <a:buNone/>
            </a:pPr>
            <a:endParaRPr/>
          </a:p>
        </p:txBody>
      </p:sp>
      <p:sp>
        <p:nvSpPr>
          <p:cNvPr id="403" name="Shape 403">
            <a:hlinkClick r:id="rId3"/>
          </p:cNvPr>
          <p:cNvSpPr/>
          <p:nvPr/>
        </p:nvSpPr>
        <p:spPr>
          <a:xfrm>
            <a:off x="1787275" y="1074001"/>
            <a:ext cx="5667900" cy="5667900"/>
          </a:xfrm>
          <a:prstGeom prst="rect">
            <a:avLst/>
          </a:prstGeom>
          <a:blipFill>
            <a:blip r:embed="rId4" cstate="print">
              <a:alphaModFix/>
            </a:blip>
            <a:stretch>
              <a:fillRect/>
            </a:stretch>
          </a:blipFill>
          <a:ln>
            <a:noFill/>
          </a:ln>
        </p:spPr>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Requires="p14">
      <p:transition spd="slow">
        <p14:prism dir="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hlinkClick r:id="rId2"/>
              </a:rPr>
              <a:t>REFLECT</a:t>
            </a:r>
            <a:endParaRPr lang="en-US" dirty="0" smtClean="0"/>
          </a:p>
        </p:txBody>
      </p:sp>
      <p:pic>
        <p:nvPicPr>
          <p:cNvPr id="10" name="Content Placeholder 9" descr="MHReflect_Page_09.jpg"/>
          <p:cNvPicPr>
            <a:picLocks noGrp="1" noChangeAspect="1"/>
          </p:cNvPicPr>
          <p:nvPr>
            <p:ph idx="1"/>
          </p:nvPr>
        </p:nvPicPr>
        <p:blipFill>
          <a:blip r:embed="rId3" cstate="print"/>
          <a:stretch>
            <a:fillRect/>
          </a:stretch>
        </p:blipFill>
        <p:spPr>
          <a:xfrm>
            <a:off x="1066800" y="1600200"/>
            <a:ext cx="6967165" cy="5089309"/>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hlinkClick r:id="rId2"/>
              </a:rPr>
              <a:t>Breaking the Stigma V2.mov</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609600" y="11430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Audiences</a:t>
            </a:r>
            <a:endParaRPr lang="en-US" dirty="0"/>
          </a:p>
        </p:txBody>
      </p:sp>
      <p:sp>
        <p:nvSpPr>
          <p:cNvPr id="3" name="Content Placeholder 2"/>
          <p:cNvSpPr>
            <a:spLocks noGrp="1"/>
          </p:cNvSpPr>
          <p:nvPr>
            <p:ph idx="1"/>
          </p:nvPr>
        </p:nvSpPr>
        <p:spPr/>
        <p:txBody>
          <a:bodyPr/>
          <a:lstStyle/>
          <a:p>
            <a:r>
              <a:rPr lang="en-US" dirty="0" smtClean="0"/>
              <a:t>All staff members</a:t>
            </a:r>
          </a:p>
          <a:p>
            <a:r>
              <a:rPr lang="en-US" dirty="0" smtClean="0"/>
              <a:t>Students</a:t>
            </a:r>
          </a:p>
          <a:p>
            <a:r>
              <a:rPr lang="en-US" dirty="0" smtClean="0"/>
              <a:t>Parents/Families</a:t>
            </a:r>
          </a:p>
          <a:p>
            <a:r>
              <a:rPr lang="en-US" dirty="0" smtClean="0"/>
              <a:t>Community partners</a:t>
            </a:r>
            <a:endParaRPr lang="en-US" dirty="0"/>
          </a:p>
        </p:txBody>
      </p:sp>
      <p:pic>
        <p:nvPicPr>
          <p:cNvPr id="4" name="Picture 3" descr="diverse people.jpg"/>
          <p:cNvPicPr>
            <a:picLocks noChangeAspect="1"/>
          </p:cNvPicPr>
          <p:nvPr/>
        </p:nvPicPr>
        <p:blipFill>
          <a:blip r:embed="rId3" cstate="print"/>
          <a:stretch>
            <a:fillRect/>
          </a:stretch>
        </p:blipFill>
        <p:spPr>
          <a:xfrm>
            <a:off x="4467225" y="2895600"/>
            <a:ext cx="4676775" cy="364807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Social Emotional Learning</a:t>
            </a:r>
            <a:endParaRPr lang="en-US" dirty="0"/>
          </a:p>
        </p:txBody>
      </p:sp>
      <p:pic>
        <p:nvPicPr>
          <p:cNvPr id="4" name="Content Placeholder 3" descr="CASEL wheel.png"/>
          <p:cNvPicPr>
            <a:picLocks noGrp="1" noChangeAspect="1"/>
          </p:cNvPicPr>
          <p:nvPr>
            <p:ph idx="1"/>
          </p:nvPr>
        </p:nvPicPr>
        <p:blipFill>
          <a:blip r:embed="rId3" cstate="print"/>
          <a:stretch>
            <a:fillRect/>
          </a:stretch>
        </p:blipFill>
        <p:spPr>
          <a:xfrm>
            <a:off x="1752600" y="1066801"/>
            <a:ext cx="5715000" cy="57912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promoting mental health look like in school?</a:t>
            </a:r>
            <a:endParaRPr lang="en-US" dirty="0"/>
          </a:p>
        </p:txBody>
      </p:sp>
      <p:sp>
        <p:nvSpPr>
          <p:cNvPr id="3" name="Content Placeholder 2"/>
          <p:cNvSpPr>
            <a:spLocks noGrp="1"/>
          </p:cNvSpPr>
          <p:nvPr>
            <p:ph sz="half" idx="1"/>
          </p:nvPr>
        </p:nvSpPr>
        <p:spPr>
          <a:xfrm>
            <a:off x="457200" y="1752600"/>
            <a:ext cx="4114800" cy="4525963"/>
          </a:xfr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numCol="1">
            <a:normAutofit fontScale="77500" lnSpcReduction="20000"/>
          </a:bodyPr>
          <a:lstStyle/>
          <a:p>
            <a:pPr>
              <a:buNone/>
            </a:pPr>
            <a:r>
              <a:rPr lang="en-US" dirty="0" smtClean="0"/>
              <a:t>What is social emotional</a:t>
            </a:r>
          </a:p>
          <a:p>
            <a:pPr>
              <a:buNone/>
            </a:pPr>
            <a:r>
              <a:rPr lang="en-US" dirty="0" smtClean="0"/>
              <a:t> learning (SEL)?</a:t>
            </a:r>
          </a:p>
          <a:p>
            <a:pPr>
              <a:buNone/>
            </a:pPr>
            <a:endParaRPr lang="en-US" dirty="0" smtClean="0"/>
          </a:p>
          <a:p>
            <a:pPr>
              <a:buNone/>
            </a:pPr>
            <a:r>
              <a:rPr lang="en-US" i="1" dirty="0" smtClean="0"/>
              <a:t>Not </a:t>
            </a:r>
            <a:r>
              <a:rPr lang="en-US" dirty="0" smtClean="0"/>
              <a:t>innate talent but learned abilities</a:t>
            </a:r>
          </a:p>
          <a:p>
            <a:pPr>
              <a:buNone/>
            </a:pPr>
            <a:endParaRPr lang="en-US" dirty="0" smtClean="0"/>
          </a:p>
          <a:p>
            <a:pPr>
              <a:buNone/>
            </a:pPr>
            <a:endParaRPr lang="en-US" dirty="0" smtClean="0"/>
          </a:p>
          <a:p>
            <a:pPr>
              <a:buFont typeface="Wingdings" pitchFamily="2" charset="2"/>
              <a:buChar char="ü"/>
            </a:pPr>
            <a:r>
              <a:rPr lang="en-US" sz="3100" dirty="0" smtClean="0"/>
              <a:t>Self Awareness</a:t>
            </a:r>
          </a:p>
          <a:p>
            <a:pPr>
              <a:buFont typeface="Wingdings" pitchFamily="2" charset="2"/>
              <a:buChar char="ü"/>
            </a:pPr>
            <a:r>
              <a:rPr lang="en-US" sz="3100" dirty="0" smtClean="0"/>
              <a:t>Self Management</a:t>
            </a:r>
          </a:p>
          <a:p>
            <a:pPr>
              <a:buFont typeface="Wingdings" pitchFamily="2" charset="2"/>
              <a:buChar char="ü"/>
            </a:pPr>
            <a:r>
              <a:rPr lang="en-US" sz="3100" dirty="0" smtClean="0"/>
              <a:t>Social Awareness</a:t>
            </a:r>
          </a:p>
          <a:p>
            <a:pPr>
              <a:buFont typeface="Wingdings" pitchFamily="2" charset="2"/>
              <a:buChar char="ü"/>
            </a:pPr>
            <a:r>
              <a:rPr lang="en-US" sz="3100" dirty="0" smtClean="0"/>
              <a:t>Relationship Management</a:t>
            </a:r>
          </a:p>
          <a:p>
            <a:endParaRPr lang="en-US" dirty="0" smtClean="0"/>
          </a:p>
          <a:p>
            <a:pPr>
              <a:buNone/>
            </a:pPr>
            <a:endParaRPr lang="en-US" dirty="0" smtClean="0"/>
          </a:p>
          <a:p>
            <a:endParaRPr lang="en-US" sz="2600" i="1" dirty="0" smtClean="0"/>
          </a:p>
        </p:txBody>
      </p:sp>
      <p:sp>
        <p:nvSpPr>
          <p:cNvPr id="4" name="Content Placeholder 3"/>
          <p:cNvSpPr>
            <a:spLocks noGrp="1"/>
          </p:cNvSpPr>
          <p:nvPr>
            <p:ph sz="half" idx="2"/>
          </p:nvPr>
        </p:nvSpPr>
        <p:spPr>
          <a:xfrm>
            <a:off x="4724400" y="1752600"/>
            <a:ext cx="4267200" cy="4525963"/>
          </a:xfr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a:normAutofit fontScale="77500" lnSpcReduction="20000"/>
          </a:bodyPr>
          <a:lstStyle/>
          <a:p>
            <a:pPr>
              <a:buNone/>
            </a:pPr>
            <a:r>
              <a:rPr lang="en-US" dirty="0" smtClean="0"/>
              <a:t>What happens in mental health treatment:</a:t>
            </a:r>
          </a:p>
          <a:p>
            <a:pPr>
              <a:buNone/>
            </a:pPr>
            <a:endParaRPr lang="en-US" dirty="0" smtClean="0"/>
          </a:p>
          <a:p>
            <a:pPr>
              <a:buNone/>
            </a:pPr>
            <a:r>
              <a:rPr lang="en-US" dirty="0" smtClean="0"/>
              <a:t>Children and youth learn how to increase emotional and cognitive regulation</a:t>
            </a:r>
          </a:p>
          <a:p>
            <a:pPr>
              <a:buNone/>
            </a:pPr>
            <a:endParaRPr lang="en-US" dirty="0" smtClean="0"/>
          </a:p>
          <a:p>
            <a:pPr lvl="1">
              <a:buFont typeface="Wingdings" pitchFamily="2" charset="2"/>
              <a:buChar char="ü"/>
            </a:pPr>
            <a:r>
              <a:rPr lang="en-US" sz="3100" dirty="0" smtClean="0"/>
              <a:t>Mindfulness</a:t>
            </a:r>
          </a:p>
          <a:p>
            <a:pPr lvl="1">
              <a:buFont typeface="Wingdings" pitchFamily="2" charset="2"/>
              <a:buChar char="ü"/>
            </a:pPr>
            <a:r>
              <a:rPr lang="en-US" sz="3100" dirty="0" smtClean="0"/>
              <a:t>Distress Tolerance</a:t>
            </a:r>
          </a:p>
          <a:p>
            <a:pPr lvl="1">
              <a:buFont typeface="Wingdings" pitchFamily="2" charset="2"/>
              <a:buChar char="ü"/>
            </a:pPr>
            <a:r>
              <a:rPr lang="en-US" sz="3100" dirty="0" smtClean="0"/>
              <a:t>Emotion Regulation</a:t>
            </a:r>
          </a:p>
          <a:p>
            <a:pPr lvl="1">
              <a:buFont typeface="Wingdings" pitchFamily="2" charset="2"/>
              <a:buChar char="ü"/>
            </a:pPr>
            <a:r>
              <a:rPr lang="en-US" sz="3100" dirty="0" smtClean="0"/>
              <a:t>Interpersonal Effectiveness</a:t>
            </a:r>
          </a:p>
          <a:p>
            <a:pPr>
              <a:buNone/>
            </a:pPr>
            <a:r>
              <a:rPr lang="en-US" i="1"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Achievement improves..</a:t>
            </a:r>
            <a:endParaRPr lang="en-US" dirty="0"/>
          </a:p>
        </p:txBody>
      </p:sp>
      <p:sp>
        <p:nvSpPr>
          <p:cNvPr id="3" name="Content Placeholder 2"/>
          <p:cNvSpPr>
            <a:spLocks noGrp="1"/>
          </p:cNvSpPr>
          <p:nvPr>
            <p:ph idx="1"/>
          </p:nvPr>
        </p:nvSpPr>
        <p:spPr/>
        <p:txBody>
          <a:bodyPr/>
          <a:lstStyle/>
          <a:p>
            <a:pPr>
              <a:buNone/>
            </a:pPr>
            <a:r>
              <a:rPr lang="en-US" dirty="0" smtClean="0"/>
              <a:t>When SEL taught in school:</a:t>
            </a:r>
          </a:p>
          <a:p>
            <a:pPr>
              <a:buNone/>
            </a:pPr>
            <a:r>
              <a:rPr lang="en-US" dirty="0" smtClean="0"/>
              <a:t> </a:t>
            </a:r>
          </a:p>
          <a:p>
            <a:pPr>
              <a:buFont typeface="Wingdings" pitchFamily="2" charset="2"/>
              <a:buChar char="ü"/>
            </a:pPr>
            <a:r>
              <a:rPr lang="en-US" dirty="0" smtClean="0"/>
              <a:t>Social, emotional skills increase</a:t>
            </a:r>
          </a:p>
          <a:p>
            <a:pPr>
              <a:buFont typeface="Wingdings" pitchFamily="2" charset="2"/>
              <a:buChar char="ü"/>
            </a:pPr>
            <a:r>
              <a:rPr lang="en-US" dirty="0" smtClean="0"/>
              <a:t>Positive attitudes and behavior increases</a:t>
            </a:r>
          </a:p>
          <a:p>
            <a:pPr>
              <a:buFont typeface="Wingdings" pitchFamily="2" charset="2"/>
              <a:buChar char="ü"/>
            </a:pPr>
            <a:r>
              <a:rPr lang="en-US" dirty="0" smtClean="0"/>
              <a:t>Student achievement increases 11% on standardized tests</a:t>
            </a:r>
          </a:p>
          <a:p>
            <a:pPr>
              <a:buNone/>
            </a:pPr>
            <a:r>
              <a:rPr lang="en-US" dirty="0" smtClean="0"/>
              <a:t>	</a:t>
            </a:r>
            <a:r>
              <a:rPr lang="en-US" i="1" dirty="0" smtClean="0"/>
              <a:t>				</a:t>
            </a:r>
            <a:r>
              <a:rPr lang="en-US" sz="2600" dirty="0" err="1" smtClean="0"/>
              <a:t>Durlak</a:t>
            </a:r>
            <a:r>
              <a:rPr lang="en-US" sz="2600" dirty="0" smtClean="0"/>
              <a:t> et al., 2011</a:t>
            </a:r>
            <a:endParaRPr lang="en-US" sz="2600" i="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sp>
        <p:nvSpPr>
          <p:cNvPr id="3" name="Content Placeholder 2"/>
          <p:cNvSpPr>
            <a:spLocks noGrp="1"/>
          </p:cNvSpPr>
          <p:nvPr>
            <p:ph idx="1"/>
          </p:nvPr>
        </p:nvSpPr>
        <p:spPr>
          <a:xfrm>
            <a:off x="2209800" y="1600200"/>
            <a:ext cx="5029200" cy="4525963"/>
          </a:xfrm>
        </p:spPr>
        <p:txBody>
          <a:bodyPr/>
          <a:lstStyle/>
          <a:p>
            <a:pPr>
              <a:buNone/>
            </a:pPr>
            <a:r>
              <a:rPr lang="en-US" i="1" dirty="0" smtClean="0">
                <a:hlinkClick r:id="rId3"/>
              </a:rPr>
              <a:t>Mental Health Embedded--Student Voice </a:t>
            </a:r>
            <a:endParaRPr lang="en-US" i="1" dirty="0" smtClean="0"/>
          </a:p>
          <a:p>
            <a:pPr>
              <a:buNone/>
            </a:pPr>
            <a:endParaRPr lang="en-US" i="1" dirty="0" smtClean="0"/>
          </a:p>
          <a:p>
            <a:pPr>
              <a:buNone/>
            </a:pPr>
            <a:endParaRPr lang="en-US" i="1" dirty="0" smtClean="0"/>
          </a:p>
          <a:p>
            <a:pPr>
              <a:buNone/>
            </a:pPr>
            <a:endParaRPr lang="en-US" i="1" dirty="0"/>
          </a:p>
        </p:txBody>
      </p:sp>
      <p:sp>
        <p:nvSpPr>
          <p:cNvPr id="4" name="Rectangle 3"/>
          <p:cNvSpPr/>
          <p:nvPr/>
        </p:nvSpPr>
        <p:spPr>
          <a:xfrm>
            <a:off x="3200400" y="7162800"/>
            <a:ext cx="4572000" cy="3970318"/>
          </a:xfrm>
          <a:prstGeom prst="rect">
            <a:avLst/>
          </a:prstGeom>
        </p:spPr>
        <p:txBody>
          <a:bodyPr wrap="square">
            <a:spAutoFit/>
          </a:bodyPr>
          <a:lstStyle/>
          <a:p>
            <a:r>
              <a:rPr lang="en-US" b="1" dirty="0" smtClean="0"/>
              <a:t>WELCOME </a:t>
            </a:r>
            <a:r>
              <a:rPr lang="en-US" dirty="0" smtClean="0"/>
              <a:t>– Welcoming and accepting school environments inspire a sense of belonging and help nurture a student’s identity within a larger community.</a:t>
            </a:r>
          </a:p>
          <a:p>
            <a:r>
              <a:rPr lang="en-US" b="1" dirty="0" smtClean="0"/>
              <a:t>TEACH </a:t>
            </a:r>
            <a:r>
              <a:rPr lang="en-US" dirty="0" smtClean="0"/>
              <a:t>– At school, students can learn the skills, attitudes, knowledge and habits that build their personal </a:t>
            </a:r>
            <a:r>
              <a:rPr lang="en-US" dirty="0" smtClean="0">
                <a:hlinkClick r:id="rId4"/>
              </a:rPr>
              <a:t>resilience</a:t>
            </a:r>
            <a:r>
              <a:rPr lang="en-US" dirty="0" smtClean="0"/>
              <a:t>.</a:t>
            </a:r>
          </a:p>
          <a:p>
            <a:r>
              <a:rPr lang="en-US" b="1" dirty="0" smtClean="0"/>
              <a:t>NOTICE </a:t>
            </a:r>
            <a:r>
              <a:rPr lang="en-US" dirty="0" smtClean="0"/>
              <a:t>– Caring adults at school can learn how to notice students who may be struggling with mental health.</a:t>
            </a:r>
          </a:p>
          <a:p>
            <a:r>
              <a:rPr lang="en-US" b="1" dirty="0" smtClean="0"/>
              <a:t>PARTNER </a:t>
            </a:r>
            <a:r>
              <a:rPr lang="en-US" dirty="0" smtClean="0"/>
              <a:t>– By guiding them through clear pathways to care, school personnel can help families with mental health assessments and treatment services.</a:t>
            </a:r>
            <a:endParaRPr lang="en-US" dirty="0"/>
          </a:p>
        </p:txBody>
      </p:sp>
      <p:pic>
        <p:nvPicPr>
          <p:cNvPr id="5" name="Picture 4" descr="happy-silouette-300x217.jpg"/>
          <p:cNvPicPr>
            <a:picLocks noChangeAspect="1"/>
          </p:cNvPicPr>
          <p:nvPr/>
        </p:nvPicPr>
        <p:blipFill>
          <a:blip r:embed="rId5" cstate="print"/>
          <a:stretch>
            <a:fillRect/>
          </a:stretch>
        </p:blipFill>
        <p:spPr>
          <a:xfrm>
            <a:off x="0" y="2971800"/>
            <a:ext cx="9144000" cy="38862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Task as Parents and Educators</a:t>
            </a:r>
            <a:endParaRPr lang="en-US" dirty="0"/>
          </a:p>
        </p:txBody>
      </p:sp>
      <p:sp>
        <p:nvSpPr>
          <p:cNvPr id="3" name="Content Placeholder 2"/>
          <p:cNvSpPr>
            <a:spLocks noGrp="1"/>
          </p:cNvSpPr>
          <p:nvPr>
            <p:ph idx="1"/>
          </p:nvPr>
        </p:nvSpPr>
        <p:spPr/>
        <p:txBody>
          <a:bodyPr/>
          <a:lstStyle/>
          <a:p>
            <a:pPr>
              <a:buNone/>
            </a:pPr>
            <a:r>
              <a:rPr lang="en-US" dirty="0" smtClean="0"/>
              <a:t>To prepare our children/students to be:</a:t>
            </a:r>
          </a:p>
          <a:p>
            <a:pPr>
              <a:buNone/>
            </a:pPr>
            <a:endParaRPr lang="en-US" dirty="0" smtClean="0"/>
          </a:p>
          <a:p>
            <a:pPr>
              <a:buFont typeface="Wingdings" pitchFamily="2" charset="2"/>
              <a:buChar char="ü"/>
            </a:pPr>
            <a:r>
              <a:rPr lang="en-US" dirty="0" smtClean="0"/>
              <a:t> Ready for the post secondary and employment world</a:t>
            </a:r>
          </a:p>
          <a:p>
            <a:pPr>
              <a:buFont typeface="Wingdings" pitchFamily="2" charset="2"/>
              <a:buChar char="ü"/>
            </a:pPr>
            <a:r>
              <a:rPr lang="en-US" dirty="0" smtClean="0"/>
              <a:t>Positive contributors to society</a:t>
            </a:r>
          </a:p>
          <a:p>
            <a:pPr>
              <a:buFont typeface="Wingdings" pitchFamily="2" charset="2"/>
              <a:buChar char="ü"/>
            </a:pPr>
            <a:r>
              <a:rPr lang="en-US" b="1" i="1" dirty="0" smtClean="0"/>
              <a:t>Healthy and Thriving</a:t>
            </a:r>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0"/>
            <a:ext cx="7772400" cy="1981200"/>
          </a:xfrm>
        </p:spPr>
        <p:txBody>
          <a:bodyPr>
            <a:normAutofit fontScale="90000"/>
          </a:bodyPr>
          <a:lstStyle/>
          <a:p>
            <a:r>
              <a:rPr lang="en-CA" dirty="0" smtClean="0"/>
              <a:t>What do we mean when we talk about mental health?</a:t>
            </a:r>
            <a:br>
              <a:rPr lang="en-CA" dirty="0" smtClean="0"/>
            </a:br>
            <a:endParaRPr lang="en-US" dirty="0"/>
          </a:p>
        </p:txBody>
      </p:sp>
      <p:sp>
        <p:nvSpPr>
          <p:cNvPr id="5" name="Subtitle 4"/>
          <p:cNvSpPr>
            <a:spLocks noGrp="1"/>
          </p:cNvSpPr>
          <p:nvPr>
            <p:ph type="subTitle" idx="1"/>
          </p:nvPr>
        </p:nvSpPr>
        <p:spPr/>
        <p:txBody>
          <a:bodyPr/>
          <a:lstStyle/>
          <a:p>
            <a:endParaRPr lang="en-US" i="1" dirty="0"/>
          </a:p>
        </p:txBody>
      </p:sp>
      <p:pic>
        <p:nvPicPr>
          <p:cNvPr id="6" name="Content Placeholder 3" descr="boy_sad_schoolwall_iStock_000003160835Small.jpg"/>
          <p:cNvPicPr>
            <a:picLocks noGrp="1" noChangeAspect="1"/>
          </p:cNvPicPr>
          <p:nvPr>
            <p:ph idx="1"/>
          </p:nvPr>
        </p:nvPicPr>
        <p:blipFill>
          <a:blip r:embed="rId3" cstate="print"/>
          <a:stretch>
            <a:fillRect/>
          </a:stretch>
        </p:blipFill>
        <p:spPr>
          <a:xfrm>
            <a:off x="1752600" y="2057400"/>
            <a:ext cx="5715000" cy="48006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Holistic Approach</a:t>
            </a:r>
            <a:endParaRPr lang="en-US" dirty="0"/>
          </a:p>
        </p:txBody>
      </p:sp>
      <p:pic>
        <p:nvPicPr>
          <p:cNvPr id="4" name="Content Placeholder 3" descr="clear continuum.jpg"/>
          <p:cNvPicPr>
            <a:picLocks noGrp="1" noChangeAspect="1"/>
          </p:cNvPicPr>
          <p:nvPr>
            <p:ph idx="1"/>
          </p:nvPr>
        </p:nvPicPr>
        <p:blipFill>
          <a:blip r:embed="rId3" cstate="print"/>
          <a:stretch>
            <a:fillRect/>
          </a:stretch>
        </p:blipFill>
        <p:spPr>
          <a:xfrm>
            <a:off x="0" y="2488492"/>
            <a:ext cx="8984049" cy="3776384"/>
          </a:xfrm>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Our Students</a:t>
            </a:r>
            <a:endParaRPr lang="en-US" dirty="0"/>
          </a:p>
        </p:txBody>
      </p:sp>
      <p:sp>
        <p:nvSpPr>
          <p:cNvPr id="3" name="Content Placeholder 2"/>
          <p:cNvSpPr>
            <a:spLocks noGrp="1"/>
          </p:cNvSpPr>
          <p:nvPr>
            <p:ph idx="1"/>
          </p:nvPr>
        </p:nvSpPr>
        <p:spPr>
          <a:xfrm>
            <a:off x="381000" y="1447800"/>
            <a:ext cx="8229600" cy="5029200"/>
          </a:xfrm>
        </p:spPr>
        <p:txBody>
          <a:bodyPr>
            <a:normAutofit/>
          </a:bodyPr>
          <a:lstStyle/>
          <a:p>
            <a:pPr marL="12700" marR="5080" algn="ctr">
              <a:lnSpc>
                <a:spcPts val="2320"/>
              </a:lnSpc>
              <a:buNone/>
            </a:pPr>
            <a:r>
              <a:rPr lang="en-US" spc="5" dirty="0" smtClean="0">
                <a:solidFill>
                  <a:srgbClr val="5E6470"/>
                </a:solidFill>
                <a:latin typeface="Gill Sans MT Condensed"/>
                <a:cs typeface="Gill Sans MT Condensed"/>
              </a:rPr>
              <a:t>“I</a:t>
            </a:r>
            <a:r>
              <a:rPr lang="en-US" spc="10" dirty="0" smtClean="0">
                <a:solidFill>
                  <a:srgbClr val="5E6470"/>
                </a:solidFill>
                <a:latin typeface="Gill Sans MT Condensed"/>
                <a:cs typeface="Gill Sans MT Condensed"/>
              </a:rPr>
              <a:t> </a:t>
            </a:r>
            <a:r>
              <a:rPr lang="en-US" spc="5" dirty="0" smtClean="0">
                <a:solidFill>
                  <a:srgbClr val="5E6470"/>
                </a:solidFill>
                <a:latin typeface="Gill Sans MT Condensed"/>
                <a:cs typeface="Gill Sans MT Condensed"/>
              </a:rPr>
              <a:t>feel</a:t>
            </a:r>
            <a:r>
              <a:rPr lang="en-US" spc="10" dirty="0" smtClean="0">
                <a:solidFill>
                  <a:srgbClr val="5E6470"/>
                </a:solidFill>
                <a:latin typeface="Gill Sans MT Condensed"/>
                <a:cs typeface="Gill Sans MT Condensed"/>
              </a:rPr>
              <a:t> </a:t>
            </a:r>
            <a:r>
              <a:rPr lang="en-US" dirty="0" smtClean="0">
                <a:solidFill>
                  <a:srgbClr val="5E6470"/>
                </a:solidFill>
                <a:latin typeface="Gill Sans MT Condensed"/>
                <a:cs typeface="Gill Sans MT Condensed"/>
              </a:rPr>
              <a:t>li</a:t>
            </a:r>
            <a:r>
              <a:rPr lang="en-US" spc="-30" dirty="0" smtClean="0">
                <a:solidFill>
                  <a:srgbClr val="5E6470"/>
                </a:solidFill>
                <a:latin typeface="Gill Sans MT Condensed"/>
                <a:cs typeface="Gill Sans MT Condensed"/>
              </a:rPr>
              <a:t>k</a:t>
            </a:r>
            <a:r>
              <a:rPr lang="en-US" spc="5" dirty="0" smtClean="0">
                <a:solidFill>
                  <a:srgbClr val="5E6470"/>
                </a:solidFill>
                <a:latin typeface="Gill Sans MT Condensed"/>
                <a:cs typeface="Gill Sans MT Condensed"/>
              </a:rPr>
              <a:t>e</a:t>
            </a:r>
            <a:r>
              <a:rPr lang="en-US" spc="10" dirty="0" smtClean="0">
                <a:solidFill>
                  <a:srgbClr val="5E6470"/>
                </a:solidFill>
                <a:latin typeface="Gill Sans MT Condensed"/>
                <a:cs typeface="Gill Sans MT Condensed"/>
              </a:rPr>
              <a:t> </a:t>
            </a:r>
            <a:r>
              <a:rPr lang="en-US" spc="5" dirty="0" smtClean="0">
                <a:solidFill>
                  <a:srgbClr val="5E6470"/>
                </a:solidFill>
                <a:latin typeface="Gill Sans MT Condensed"/>
                <a:cs typeface="Gill Sans MT Condensed"/>
              </a:rPr>
              <a:t>people</a:t>
            </a:r>
            <a:r>
              <a:rPr lang="en-US" spc="10" dirty="0" smtClean="0">
                <a:solidFill>
                  <a:srgbClr val="5E6470"/>
                </a:solidFill>
                <a:latin typeface="Gill Sans MT Condensed"/>
                <a:cs typeface="Gill Sans MT Condensed"/>
              </a:rPr>
              <a:t> </a:t>
            </a:r>
            <a:r>
              <a:rPr lang="en-US" spc="-25" dirty="0" smtClean="0">
                <a:solidFill>
                  <a:srgbClr val="2AABA3"/>
                </a:solidFill>
                <a:latin typeface="Gill Sans MT Condensed"/>
                <a:cs typeface="Gill Sans MT Condensed"/>
              </a:rPr>
              <a:t>w</a:t>
            </a:r>
            <a:r>
              <a:rPr lang="en-US" spc="5" dirty="0" smtClean="0">
                <a:solidFill>
                  <a:srgbClr val="2AABA3"/>
                </a:solidFill>
                <a:latin typeface="Gill Sans MT Condensed"/>
                <a:cs typeface="Gill Sans MT Condensed"/>
              </a:rPr>
              <a:t>on</a:t>
            </a:r>
            <a:r>
              <a:rPr lang="en-US" spc="-110" dirty="0" smtClean="0">
                <a:solidFill>
                  <a:srgbClr val="2AABA3"/>
                </a:solidFill>
                <a:latin typeface="Gill Sans MT Condensed"/>
                <a:cs typeface="Gill Sans MT Condensed"/>
              </a:rPr>
              <a:t>’</a:t>
            </a:r>
            <a:r>
              <a:rPr lang="en-US" spc="5" dirty="0" smtClean="0">
                <a:solidFill>
                  <a:srgbClr val="2AABA3"/>
                </a:solidFill>
                <a:latin typeface="Gill Sans MT Condensed"/>
                <a:cs typeface="Gill Sans MT Condensed"/>
              </a:rPr>
              <a:t>t</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value</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me</a:t>
            </a:r>
            <a:r>
              <a:rPr lang="en-US" spc="10" dirty="0" smtClean="0">
                <a:solidFill>
                  <a:srgbClr val="2AABA3"/>
                </a:solidFill>
                <a:latin typeface="Gill Sans MT Condensed"/>
                <a:cs typeface="Gill Sans MT Condensed"/>
              </a:rPr>
              <a:t> </a:t>
            </a:r>
            <a:r>
              <a:rPr lang="en-US" dirty="0" smtClean="0">
                <a:solidFill>
                  <a:srgbClr val="50A09C"/>
                </a:solidFill>
                <a:latin typeface="Gill Sans MT Condensed"/>
                <a:cs typeface="Gill Sans MT Condensed"/>
              </a:rPr>
              <a:t>if</a:t>
            </a:r>
            <a:r>
              <a:rPr lang="en-US" spc="10" dirty="0" smtClean="0">
                <a:solidFill>
                  <a:srgbClr val="50A09C"/>
                </a:solidFill>
                <a:latin typeface="Gill Sans MT Condensed"/>
                <a:cs typeface="Gill Sans MT Condensed"/>
              </a:rPr>
              <a:t> </a:t>
            </a:r>
            <a:r>
              <a:rPr lang="en-US" dirty="0" smtClean="0">
                <a:solidFill>
                  <a:srgbClr val="2AABA3"/>
                </a:solidFill>
                <a:latin typeface="Gill Sans MT Condensed"/>
                <a:cs typeface="Gill Sans MT Condensed"/>
              </a:rPr>
              <a:t>I</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don</a:t>
            </a:r>
            <a:r>
              <a:rPr lang="en-US" spc="-105" dirty="0" smtClean="0">
                <a:solidFill>
                  <a:srgbClr val="2AABA3"/>
                </a:solidFill>
                <a:latin typeface="Gill Sans MT Condensed"/>
                <a:cs typeface="Gill Sans MT Condensed"/>
              </a:rPr>
              <a:t>’</a:t>
            </a:r>
            <a:r>
              <a:rPr lang="en-US" spc="5" dirty="0" smtClean="0">
                <a:solidFill>
                  <a:srgbClr val="2AABA3"/>
                </a:solidFill>
                <a:latin typeface="Gill Sans MT Condensed"/>
                <a:cs typeface="Gill Sans MT Condensed"/>
              </a:rPr>
              <a:t>t do</a:t>
            </a:r>
            <a:r>
              <a:rPr lang="en-US" spc="10" dirty="0" smtClean="0">
                <a:solidFill>
                  <a:srgbClr val="2AABA3"/>
                </a:solidFill>
                <a:latin typeface="Gill Sans MT Condensed"/>
                <a:cs typeface="Gill Sans MT Condensed"/>
              </a:rPr>
              <a:t> </a:t>
            </a:r>
            <a:r>
              <a:rPr lang="en-US" spc="-25" dirty="0" smtClean="0">
                <a:solidFill>
                  <a:srgbClr val="2AABA3"/>
                </a:solidFill>
                <a:latin typeface="Gill Sans MT Condensed"/>
                <a:cs typeface="Gill Sans MT Condensed"/>
              </a:rPr>
              <a:t>w</a:t>
            </a:r>
            <a:r>
              <a:rPr lang="en-US" spc="5" dirty="0" smtClean="0">
                <a:solidFill>
                  <a:srgbClr val="2AABA3"/>
                </a:solidFill>
                <a:latin typeface="Gill Sans MT Condensed"/>
                <a:cs typeface="Gill Sans MT Condensed"/>
              </a:rPr>
              <a:t>ell</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at</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school</a:t>
            </a:r>
            <a:r>
              <a:rPr lang="en-US" spc="5" dirty="0" smtClean="0">
                <a:solidFill>
                  <a:srgbClr val="5E6470"/>
                </a:solidFill>
                <a:latin typeface="Gill Sans MT Condensed"/>
                <a:cs typeface="Gill Sans MT Condensed"/>
              </a:rPr>
              <a:t>”</a:t>
            </a:r>
            <a:endParaRPr lang="en-US" dirty="0" smtClean="0">
              <a:latin typeface="Gill Sans MT Condensed"/>
              <a:cs typeface="Gill Sans MT Condensed"/>
            </a:endParaRPr>
          </a:p>
          <a:p>
            <a:pPr marL="1525270" algn="ctr">
              <a:spcBef>
                <a:spcPts val="65"/>
              </a:spcBef>
              <a:buNone/>
              <a:tabLst>
                <a:tab pos="2518410" algn="l"/>
              </a:tabLst>
            </a:pPr>
            <a:r>
              <a:rPr lang="en-US" sz="4400" b="1" spc="-210" dirty="0" smtClean="0">
                <a:solidFill>
                  <a:srgbClr val="2AABA3"/>
                </a:solidFill>
                <a:latin typeface="Arial"/>
                <a:cs typeface="Arial"/>
              </a:rPr>
              <a:t>32% Elem		</a:t>
            </a:r>
            <a:r>
              <a:rPr lang="en-US" sz="4400" b="1" spc="-210" dirty="0" smtClean="0">
                <a:solidFill>
                  <a:srgbClr val="007B73"/>
                </a:solidFill>
                <a:latin typeface="Arial"/>
                <a:cs typeface="Arial"/>
              </a:rPr>
              <a:t>39% Sec</a:t>
            </a:r>
          </a:p>
          <a:p>
            <a:pPr marL="1525270" algn="ctr">
              <a:spcBef>
                <a:spcPts val="65"/>
              </a:spcBef>
              <a:buNone/>
              <a:tabLst>
                <a:tab pos="2518410" algn="l"/>
              </a:tabLst>
            </a:pPr>
            <a:endParaRPr lang="en-US" sz="3500" spc="5" dirty="0" smtClean="0">
              <a:solidFill>
                <a:srgbClr val="5E6470"/>
              </a:solidFill>
              <a:latin typeface="Gill Sans MT Condensed"/>
              <a:cs typeface="Gill Sans MT Condensed"/>
            </a:endParaRPr>
          </a:p>
          <a:p>
            <a:pPr marL="1525270" algn="ctr">
              <a:spcBef>
                <a:spcPts val="65"/>
              </a:spcBef>
              <a:buNone/>
              <a:tabLst>
                <a:tab pos="2518410" algn="l"/>
              </a:tabLst>
            </a:pPr>
            <a:r>
              <a:rPr lang="en-US" sz="3500" spc="5" dirty="0" smtClean="0">
                <a:solidFill>
                  <a:srgbClr val="5E6470"/>
                </a:solidFill>
                <a:latin typeface="Gill Sans MT Condensed"/>
                <a:cs typeface="Gill Sans MT Condensed"/>
              </a:rPr>
              <a:t>“I</a:t>
            </a:r>
            <a:r>
              <a:rPr lang="en-US" sz="3500" spc="10" dirty="0" smtClean="0">
                <a:solidFill>
                  <a:srgbClr val="5E6470"/>
                </a:solidFill>
                <a:latin typeface="Gill Sans MT Condensed"/>
                <a:cs typeface="Gill Sans MT Condensed"/>
              </a:rPr>
              <a:t> </a:t>
            </a:r>
            <a:r>
              <a:rPr lang="en-US" sz="3500" spc="5" dirty="0" smtClean="0">
                <a:solidFill>
                  <a:srgbClr val="5E6470"/>
                </a:solidFill>
                <a:latin typeface="Gill Sans MT Condensed"/>
                <a:cs typeface="Gill Sans MT Condensed"/>
              </a:rPr>
              <a:t>usually hide </a:t>
            </a:r>
            <a:r>
              <a:rPr lang="en-US" sz="3500" spc="-25" dirty="0" smtClean="0">
                <a:solidFill>
                  <a:srgbClr val="2AABA3"/>
                </a:solidFill>
                <a:latin typeface="Gill Sans MT Condensed"/>
                <a:cs typeface="Gill Sans MT Condensed"/>
              </a:rPr>
              <a:t>my feelings of anxiety and sadness</a:t>
            </a:r>
            <a:r>
              <a:rPr lang="en-US" sz="3500" spc="5" dirty="0" smtClean="0">
                <a:solidFill>
                  <a:srgbClr val="5E6470"/>
                </a:solidFill>
                <a:latin typeface="Gill Sans MT Condensed"/>
                <a:cs typeface="Gill Sans MT Condensed"/>
              </a:rPr>
              <a:t>”</a:t>
            </a:r>
            <a:endParaRPr lang="en-US" sz="4400" b="1" spc="-210" dirty="0" smtClean="0">
              <a:solidFill>
                <a:srgbClr val="007B73"/>
              </a:solidFill>
              <a:latin typeface="Arial"/>
              <a:cs typeface="Arial"/>
            </a:endParaRPr>
          </a:p>
          <a:p>
            <a:pPr marL="1525270" algn="ctr">
              <a:spcBef>
                <a:spcPts val="65"/>
              </a:spcBef>
              <a:buNone/>
              <a:tabLst>
                <a:tab pos="2518410" algn="l"/>
              </a:tabLst>
            </a:pPr>
            <a:r>
              <a:rPr lang="en-US" sz="4400" b="1" spc="-210" dirty="0" smtClean="0">
                <a:solidFill>
                  <a:srgbClr val="2AABA3"/>
                </a:solidFill>
                <a:latin typeface="Arial"/>
                <a:cs typeface="Arial"/>
              </a:rPr>
              <a:t>58% Elem		</a:t>
            </a:r>
            <a:r>
              <a:rPr lang="en-US" sz="4400" b="1" spc="-210" dirty="0" smtClean="0">
                <a:solidFill>
                  <a:srgbClr val="007B73"/>
                </a:solidFill>
                <a:latin typeface="Arial"/>
                <a:cs typeface="Arial"/>
              </a:rPr>
              <a:t>64% Sec</a:t>
            </a:r>
          </a:p>
          <a:p>
            <a:pPr marL="1525270" algn="ctr">
              <a:spcBef>
                <a:spcPts val="65"/>
              </a:spcBef>
              <a:buNone/>
              <a:tabLst>
                <a:tab pos="2518410" algn="l"/>
              </a:tabLst>
            </a:pPr>
            <a:endParaRPr lang="en-US" sz="4400" dirty="0" smtClean="0">
              <a:latin typeface="Arial"/>
              <a:cs typeface="Arial"/>
            </a:endParaRPr>
          </a:p>
          <a:p>
            <a:pPr marL="1525270" algn="ctr">
              <a:spcBef>
                <a:spcPts val="65"/>
              </a:spcBef>
              <a:buNone/>
              <a:tabLst>
                <a:tab pos="2518410" algn="l"/>
              </a:tabLst>
            </a:pPr>
            <a:r>
              <a:rPr lang="en-US" sz="3500" spc="5" dirty="0" smtClean="0">
                <a:solidFill>
                  <a:srgbClr val="5E6470"/>
                </a:solidFill>
                <a:latin typeface="Gill Sans MT Condensed"/>
                <a:cs typeface="Gill Sans MT Condensed"/>
              </a:rPr>
              <a:t>“I</a:t>
            </a:r>
            <a:r>
              <a:rPr lang="en-US" sz="3500" spc="10" dirty="0" smtClean="0">
                <a:solidFill>
                  <a:srgbClr val="5E6470"/>
                </a:solidFill>
                <a:latin typeface="Gill Sans MT Condensed"/>
                <a:cs typeface="Gill Sans MT Condensed"/>
              </a:rPr>
              <a:t> </a:t>
            </a:r>
            <a:r>
              <a:rPr lang="en-US" sz="3500" spc="5" dirty="0" smtClean="0">
                <a:solidFill>
                  <a:srgbClr val="5E6470"/>
                </a:solidFill>
                <a:latin typeface="Gill Sans MT Condensed"/>
                <a:cs typeface="Gill Sans MT Condensed"/>
              </a:rPr>
              <a:t>feel</a:t>
            </a:r>
            <a:r>
              <a:rPr lang="en-US" sz="3500" spc="10" dirty="0" smtClean="0">
                <a:solidFill>
                  <a:srgbClr val="5E6470"/>
                </a:solidFill>
                <a:latin typeface="Gill Sans MT Condensed"/>
                <a:cs typeface="Gill Sans MT Condensed"/>
              </a:rPr>
              <a:t> </a:t>
            </a:r>
            <a:r>
              <a:rPr lang="en-US" sz="3500" spc="-25" dirty="0" smtClean="0">
                <a:solidFill>
                  <a:srgbClr val="2AABA3"/>
                </a:solidFill>
                <a:latin typeface="Gill Sans MT Condensed"/>
                <a:cs typeface="Gill Sans MT Condensed"/>
              </a:rPr>
              <a:t>I am expected to be perfect </a:t>
            </a:r>
            <a:r>
              <a:rPr lang="en-US" sz="3500" spc="5" dirty="0" smtClean="0">
                <a:solidFill>
                  <a:srgbClr val="5E6470"/>
                </a:solidFill>
                <a:latin typeface="Gill Sans MT Condensed"/>
                <a:cs typeface="Gill Sans MT Condensed"/>
              </a:rPr>
              <a:t>”</a:t>
            </a:r>
            <a:endParaRPr lang="en-US" sz="4400" dirty="0" smtClean="0">
              <a:latin typeface="Arial"/>
              <a:cs typeface="Arial"/>
            </a:endParaRPr>
          </a:p>
          <a:p>
            <a:pPr marL="1525270" algn="ctr">
              <a:spcBef>
                <a:spcPts val="65"/>
              </a:spcBef>
              <a:buNone/>
              <a:tabLst>
                <a:tab pos="2518410" algn="l"/>
              </a:tabLst>
            </a:pPr>
            <a:r>
              <a:rPr lang="en-US" sz="4400" b="1" spc="-210" dirty="0" smtClean="0">
                <a:solidFill>
                  <a:srgbClr val="2AABA3"/>
                </a:solidFill>
                <a:latin typeface="Arial"/>
                <a:cs typeface="Arial"/>
              </a:rPr>
              <a:t>46% Elem		</a:t>
            </a:r>
            <a:r>
              <a:rPr lang="en-US" sz="4400" b="1" spc="-210" dirty="0" smtClean="0">
                <a:solidFill>
                  <a:srgbClr val="007B73"/>
                </a:solidFill>
                <a:latin typeface="Arial"/>
                <a:cs typeface="Arial"/>
              </a:rPr>
              <a:t>54% Sec</a:t>
            </a:r>
            <a:endParaRPr lang="en-US" sz="4400" dirty="0" smtClean="0">
              <a:latin typeface="Arial"/>
              <a:cs typeface="Arial"/>
            </a:endParaRPr>
          </a:p>
          <a:p>
            <a:pPr marL="1525270" algn="ctr">
              <a:lnSpc>
                <a:spcPct val="100000"/>
              </a:lnSpc>
              <a:spcBef>
                <a:spcPts val="65"/>
              </a:spcBef>
              <a:buNone/>
              <a:tabLst>
                <a:tab pos="2518410" algn="l"/>
              </a:tabLst>
            </a:pPr>
            <a:endParaRPr lang="en-US" sz="4400" dirty="0">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Impairing Well-Being</a:t>
            </a:r>
            <a:endParaRPr lang="en-US" dirty="0"/>
          </a:p>
        </p:txBody>
      </p:sp>
      <p:sp>
        <p:nvSpPr>
          <p:cNvPr id="3" name="Content Placeholder 2"/>
          <p:cNvSpPr>
            <a:spLocks noGrp="1"/>
          </p:cNvSpPr>
          <p:nvPr>
            <p:ph idx="1"/>
          </p:nvPr>
        </p:nvSpPr>
        <p:spPr/>
        <p:txBody>
          <a:bodyPr>
            <a:normAutofit fontScale="92500"/>
          </a:bodyPr>
          <a:lstStyle/>
          <a:p>
            <a:r>
              <a:rPr lang="en-US" dirty="0" smtClean="0"/>
              <a:t>Students feel their worth/value connected to school achievement</a:t>
            </a:r>
          </a:p>
          <a:p>
            <a:r>
              <a:rPr lang="en-US" dirty="0" smtClean="0"/>
              <a:t>Many indicating they don’t have hope for future</a:t>
            </a:r>
          </a:p>
          <a:p>
            <a:r>
              <a:rPr lang="en-US" dirty="0" smtClean="0"/>
              <a:t>Limited physical activity</a:t>
            </a:r>
          </a:p>
          <a:p>
            <a:r>
              <a:rPr lang="en-US" dirty="0" smtClean="0"/>
              <a:t>Many students indicate they don’t think they matter to others</a:t>
            </a:r>
          </a:p>
          <a:p>
            <a:pPr>
              <a:buNone/>
            </a:pPr>
            <a:endParaRPr lang="en-US" dirty="0" smtClean="0"/>
          </a:p>
          <a:p>
            <a:pPr>
              <a:buNone/>
            </a:pPr>
            <a:r>
              <a:rPr lang="en-US" dirty="0" smtClean="0"/>
              <a:t>What is the impact on feeling safe?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447800"/>
            <a:ext cx="8229600" cy="2819400"/>
          </a:xfrm>
        </p:spPr>
        <p:txBody>
          <a:bodyPr>
            <a:normAutofit/>
          </a:bodyPr>
          <a:lstStyle/>
          <a:p>
            <a:r>
              <a:rPr lang="en-US" dirty="0" smtClean="0"/>
              <a:t>How can we together promote mental health for all?</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ressure cooker.jpg"/>
          <p:cNvPicPr>
            <a:picLocks noGrp="1" noChangeAspect="1"/>
          </p:cNvPicPr>
          <p:nvPr>
            <p:ph idx="1"/>
          </p:nvPr>
        </p:nvPicPr>
        <p:blipFill>
          <a:blip r:embed="rId2" cstate="print"/>
          <a:stretch>
            <a:fillRect/>
          </a:stretch>
        </p:blipFill>
        <p:spPr>
          <a:xfrm>
            <a:off x="685800" y="381000"/>
            <a:ext cx="7848600" cy="6172199"/>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Does this Happen?</a:t>
            </a:r>
            <a:endParaRPr lang="en-US" dirty="0"/>
          </a:p>
        </p:txBody>
      </p:sp>
      <p:sp>
        <p:nvSpPr>
          <p:cNvPr id="4" name="Subtitle 3"/>
          <p:cNvSpPr>
            <a:spLocks noGrp="1"/>
          </p:cNvSpPr>
          <p:nvPr>
            <p:ph type="subTitle" idx="1"/>
          </p:nvPr>
        </p:nvSpPr>
        <p:spPr/>
        <p:txBody>
          <a:bodyPr/>
          <a:lstStyle/>
          <a:p>
            <a:r>
              <a:rPr lang="en-US" dirty="0" smtClean="0"/>
              <a:t>The Power of the Brain</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219200"/>
            <a:ext cx="8229600" cy="5334000"/>
          </a:xfrm>
        </p:spPr>
        <p:txBody>
          <a:bodyPr>
            <a:normAutofit/>
          </a:bodyPr>
          <a:lstStyle/>
          <a:p>
            <a:r>
              <a:rPr lang="en-US" dirty="0" smtClean="0"/>
              <a:t>Designed to keep our body in balance</a:t>
            </a:r>
          </a:p>
          <a:p>
            <a:pPr>
              <a:buNone/>
            </a:pPr>
            <a:endParaRPr lang="en-US" dirty="0" smtClean="0"/>
          </a:p>
          <a:p>
            <a:r>
              <a:rPr lang="en-US" dirty="0" smtClean="0"/>
              <a:t>Our body craves homeostasis</a:t>
            </a:r>
          </a:p>
          <a:p>
            <a:pPr>
              <a:buNone/>
            </a:pPr>
            <a:endParaRPr lang="en-US" dirty="0" smtClean="0"/>
          </a:p>
          <a:p>
            <a:r>
              <a:rPr lang="en-US" dirty="0" smtClean="0"/>
              <a:t>The brain supports </a:t>
            </a:r>
            <a:r>
              <a:rPr lang="en-US" i="1" dirty="0" smtClean="0"/>
              <a:t>adaptive functioning</a:t>
            </a:r>
          </a:p>
          <a:p>
            <a:pPr>
              <a:buNone/>
            </a:pPr>
            <a:endParaRPr lang="en-US" i="1" dirty="0" smtClean="0"/>
          </a:p>
          <a:p>
            <a:r>
              <a:rPr lang="en-US" dirty="0" smtClean="0"/>
              <a:t>It is hardwired to protect us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p:txBody>
          <a:bodyPr>
            <a:noAutofit/>
          </a:bodyPr>
          <a:lstStyle/>
          <a:p>
            <a:pPr algn="ctr">
              <a:buNone/>
            </a:pPr>
            <a:r>
              <a:rPr lang="en-US" sz="6600" dirty="0" smtClean="0"/>
              <a:t>Flight, </a:t>
            </a:r>
          </a:p>
          <a:p>
            <a:pPr algn="ctr">
              <a:buNone/>
            </a:pPr>
            <a:r>
              <a:rPr lang="en-US" sz="6600" dirty="0" smtClean="0"/>
              <a:t>Fight, </a:t>
            </a:r>
          </a:p>
          <a:p>
            <a:pPr algn="ctr">
              <a:buNone/>
            </a:pPr>
            <a:r>
              <a:rPr lang="en-US" sz="6600" dirty="0" smtClean="0"/>
              <a:t>or </a:t>
            </a:r>
          </a:p>
          <a:p>
            <a:pPr algn="ctr">
              <a:buNone/>
            </a:pPr>
            <a:r>
              <a:rPr lang="en-US" sz="6600" dirty="0" smtClean="0"/>
              <a:t>Freeze</a:t>
            </a:r>
            <a:endParaRPr lang="en-US" sz="6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Helpful Brain Model</a:t>
            </a:r>
            <a:endParaRPr lang="en-US" dirty="0"/>
          </a:p>
        </p:txBody>
      </p:sp>
      <p:sp>
        <p:nvSpPr>
          <p:cNvPr id="3" name="Content Placeholder 2"/>
          <p:cNvSpPr>
            <a:spLocks noGrp="1"/>
          </p:cNvSpPr>
          <p:nvPr>
            <p:ph idx="1"/>
          </p:nvPr>
        </p:nvSpPr>
        <p:spPr/>
        <p:txBody>
          <a:bodyPr/>
          <a:lstStyle/>
          <a:p>
            <a:pPr algn="ctr">
              <a:buNone/>
            </a:pPr>
            <a:endParaRPr lang="en-US" dirty="0" smtClean="0">
              <a:hlinkClick r:id="rId3"/>
            </a:endParaRPr>
          </a:p>
          <a:p>
            <a:pPr algn="ctr">
              <a:buNone/>
            </a:pPr>
            <a:endParaRPr lang="en-US" dirty="0" smtClean="0">
              <a:hlinkClick r:id="rId3"/>
            </a:endParaRPr>
          </a:p>
          <a:p>
            <a:pPr algn="ctr">
              <a:buNone/>
            </a:pPr>
            <a:endParaRPr lang="en-US" dirty="0" smtClean="0">
              <a:hlinkClick r:id="rId3"/>
            </a:endParaRPr>
          </a:p>
          <a:p>
            <a:pPr algn="ctr">
              <a:buNone/>
            </a:pPr>
            <a:r>
              <a:rPr lang="en-US" dirty="0" smtClean="0">
                <a:hlinkClick r:id="rId4"/>
              </a:rPr>
              <a:t>Dr. Daniel Siegel</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Flipping+your+lid.jpg"/>
          <p:cNvPicPr>
            <a:picLocks noGrp="1" noChangeAspect="1"/>
          </p:cNvPicPr>
          <p:nvPr>
            <p:ph idx="1"/>
          </p:nvPr>
        </p:nvPicPr>
        <p:blipFill>
          <a:blip r:embed="rId2" cstate="print"/>
          <a:stretch>
            <a:fillRect/>
          </a:stretch>
        </p:blipFill>
        <p:spPr>
          <a:xfrm>
            <a:off x="0" y="-990600"/>
            <a:ext cx="9144000" cy="8358982"/>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Changing the Brain</a:t>
            </a:r>
            <a:endParaRPr lang="en-US" dirty="0"/>
          </a:p>
        </p:txBody>
      </p:sp>
      <p:sp>
        <p:nvSpPr>
          <p:cNvPr id="3" name="Content Placeholder 2"/>
          <p:cNvSpPr>
            <a:spLocks noGrp="1"/>
          </p:cNvSpPr>
          <p:nvPr>
            <p:ph idx="1"/>
          </p:nvPr>
        </p:nvSpPr>
        <p:spPr>
          <a:xfrm>
            <a:off x="533400" y="1524000"/>
            <a:ext cx="8229600" cy="5059363"/>
          </a:xfrm>
        </p:spPr>
        <p:txBody>
          <a:bodyPr>
            <a:normAutofit/>
          </a:bodyPr>
          <a:lstStyle/>
          <a:p>
            <a:pPr>
              <a:buNone/>
            </a:pPr>
            <a:r>
              <a:rPr lang="en-US" i="1" dirty="0" smtClean="0"/>
              <a:t>We need our brain to have the alarm system, we wouldn’t want to turn if off BUT higher level cortical functions help us moderate it</a:t>
            </a:r>
          </a:p>
          <a:p>
            <a:pPr>
              <a:buNone/>
            </a:pPr>
            <a:endParaRPr lang="en-US" dirty="0" smtClean="0"/>
          </a:p>
          <a:p>
            <a:r>
              <a:rPr lang="en-US" sz="4400" b="1" i="1" dirty="0" smtClean="0"/>
              <a:t>Plasticity</a:t>
            </a:r>
            <a:r>
              <a:rPr lang="en-US" sz="4400" b="1" dirty="0" smtClean="0"/>
              <a:t> </a:t>
            </a:r>
            <a:r>
              <a:rPr lang="en-US" dirty="0" smtClean="0"/>
              <a:t>allows us to strengthen how the brain regulates </a:t>
            </a:r>
          </a:p>
          <a:p>
            <a:pPr>
              <a:buNone/>
            </a:pPr>
            <a:endParaRPr lang="en-US" dirty="0" smtClean="0"/>
          </a:p>
          <a:p>
            <a:r>
              <a:rPr lang="en-US" sz="4800" b="1" i="1" dirty="0" smtClean="0"/>
              <a:t>Pruning </a:t>
            </a:r>
            <a:r>
              <a:rPr lang="en-US" dirty="0" smtClean="0"/>
              <a:t>gets rid of circuits we don’t use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Creating Safety</a:t>
            </a:r>
            <a:endParaRPr lang="en-US" dirty="0"/>
          </a:p>
        </p:txBody>
      </p:sp>
      <p:sp>
        <p:nvSpPr>
          <p:cNvPr id="5" name="Subtitle 4"/>
          <p:cNvSpPr>
            <a:spLocks noGrp="1"/>
          </p:cNvSpPr>
          <p:nvPr>
            <p:ph type="subTitle" idx="1"/>
          </p:nvPr>
        </p:nvSpPr>
        <p:spPr>
          <a:xfrm>
            <a:off x="1371600" y="3657600"/>
            <a:ext cx="6400800" cy="3200400"/>
          </a:xfrm>
        </p:spPr>
        <p:txBody>
          <a:bodyPr>
            <a:normAutofit/>
          </a:bodyPr>
          <a:lstStyle/>
          <a:p>
            <a:r>
              <a:rPr lang="en-US" sz="5400" i="1" dirty="0" smtClean="0"/>
              <a:t>Sending the brain a message of safety</a:t>
            </a:r>
            <a:endParaRPr lang="en-US" sz="5400"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30425"/>
            <a:ext cx="7772400" cy="2365375"/>
          </a:xfrm>
        </p:spPr>
        <p:txBody>
          <a:bodyPr/>
          <a:lstStyle/>
          <a:p>
            <a:r>
              <a:rPr lang="en-US" dirty="0" smtClean="0"/>
              <a:t>The Power of Relationships</a:t>
            </a:r>
            <a:br>
              <a:rPr lang="en-US" dirty="0" smtClean="0"/>
            </a:br>
            <a:r>
              <a:rPr lang="en-US" dirty="0" smtClean="0"/>
              <a:t/>
            </a:r>
            <a:br>
              <a:rPr lang="en-US" dirty="0" smtClean="0"/>
            </a:br>
            <a:r>
              <a:rPr lang="en-US" dirty="0" smtClean="0"/>
              <a:t>YOU MAKE A DIFFERENCE!</a:t>
            </a:r>
            <a:endParaRPr lang="en-US" dirty="0"/>
          </a:p>
        </p:txBody>
      </p:sp>
      <p:sp>
        <p:nvSpPr>
          <p:cNvPr id="5" name="Subtitle 4"/>
          <p:cNvSpPr>
            <a:spLocks noGrp="1"/>
          </p:cNvSpPr>
          <p:nvPr>
            <p:ph type="subTitle" idx="1"/>
          </p:nvPr>
        </p:nvSpPr>
        <p:spPr>
          <a:xfrm>
            <a:off x="1371600" y="4648200"/>
            <a:ext cx="6400800" cy="1752600"/>
          </a:xfrm>
        </p:spPr>
        <p:txBody>
          <a:bodyPr/>
          <a:lstStyle/>
          <a:p>
            <a:r>
              <a:rPr lang="en-US" dirty="0" smtClean="0"/>
              <a:t>Cultivating relationships which promote mental health</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04800"/>
            <a:ext cx="7772400" cy="2209800"/>
          </a:xfrm>
        </p:spPr>
        <p:txBody>
          <a:bodyPr>
            <a:normAutofit/>
          </a:bodyPr>
          <a:lstStyle/>
          <a:p>
            <a:r>
              <a:rPr lang="en-US" dirty="0" smtClean="0"/>
              <a:t>The Myth of </a:t>
            </a:r>
            <a:r>
              <a:rPr lang="en-US" b="1" dirty="0" smtClean="0">
                <a:latin typeface="Bernard MT Condensed" pitchFamily="18" charset="0"/>
              </a:rPr>
              <a:t>SELF</a:t>
            </a:r>
            <a:r>
              <a:rPr lang="en-US" dirty="0" smtClean="0"/>
              <a:t> Regulation</a:t>
            </a:r>
            <a:br>
              <a:rPr lang="en-US" dirty="0" smtClean="0"/>
            </a:br>
            <a:r>
              <a:rPr lang="en-US" dirty="0" smtClean="0"/>
              <a:t/>
            </a:r>
            <a:br>
              <a:rPr lang="en-US" dirty="0" smtClean="0"/>
            </a:br>
            <a:endParaRPr lang="en-US" dirty="0"/>
          </a:p>
        </p:txBody>
      </p:sp>
      <p:sp>
        <p:nvSpPr>
          <p:cNvPr id="5" name="Subtitle 4"/>
          <p:cNvSpPr>
            <a:spLocks noGrp="1"/>
          </p:cNvSpPr>
          <p:nvPr>
            <p:ph type="subTitle" idx="1"/>
          </p:nvPr>
        </p:nvSpPr>
        <p:spPr/>
        <p:txBody>
          <a:bodyPr>
            <a:normAutofit/>
          </a:bodyPr>
          <a:lstStyle/>
          <a:p>
            <a:endParaRPr lang="en-US" i="1" dirty="0" smtClean="0">
              <a:hlinkClick r:id="rId3"/>
            </a:endParaRPr>
          </a:p>
          <a:p>
            <a:endParaRPr lang="en-US" i="1" dirty="0" smtClean="0">
              <a:hlinkClick r:id="rId3"/>
            </a:endParaRPr>
          </a:p>
          <a:p>
            <a:r>
              <a:rPr lang="en-US" i="1" dirty="0" smtClean="0">
                <a:hlinkClick r:id="rId3"/>
              </a:rPr>
              <a:t>https://youtu.be/Wz1pnFBLZM4</a:t>
            </a:r>
          </a:p>
          <a:p>
            <a:endParaRPr lang="en-US" i="1" dirty="0" smtClean="0">
              <a:hlinkClick r:id="rId3"/>
            </a:endParaRPr>
          </a:p>
        </p:txBody>
      </p:sp>
      <p:pic>
        <p:nvPicPr>
          <p:cNvPr id="2" name="Picture 1"/>
          <p:cNvPicPr>
            <a:picLocks noChangeAspect="1"/>
          </p:cNvPicPr>
          <p:nvPr/>
        </p:nvPicPr>
        <p:blipFill>
          <a:blip r:embed="rId4" cstate="print"/>
          <a:stretch>
            <a:fillRect/>
          </a:stretch>
        </p:blipFill>
        <p:spPr>
          <a:xfrm>
            <a:off x="3276600" y="1676400"/>
            <a:ext cx="2526563" cy="3225842"/>
          </a:xfrm>
          <a:prstGeom prst="rect">
            <a:avLst/>
          </a:prstGeom>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a:bodyPr>
          <a:lstStyle/>
          <a:p>
            <a:r>
              <a:rPr lang="en-US" dirty="0" smtClean="0"/>
              <a:t>We all have a primal need to</a:t>
            </a:r>
            <a:endParaRPr lang="en-US" dirty="0"/>
          </a:p>
        </p:txBody>
      </p:sp>
      <p:pic>
        <p:nvPicPr>
          <p:cNvPr id="4" name="Content Placeholder 3" descr="belong.jpg"/>
          <p:cNvPicPr>
            <a:picLocks noGrp="1" noChangeAspect="1"/>
          </p:cNvPicPr>
          <p:nvPr>
            <p:ph idx="1"/>
          </p:nvPr>
        </p:nvPicPr>
        <p:blipFill>
          <a:blip r:embed="rId2" cstate="print"/>
          <a:stretch>
            <a:fillRect/>
          </a:stretch>
        </p:blipFill>
        <p:spPr>
          <a:xfrm>
            <a:off x="304800" y="2286000"/>
            <a:ext cx="8382000" cy="3972719"/>
          </a:xfrm>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 Mealtimes</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pPr marL="514350" indent="-514350">
              <a:buFont typeface="+mj-lt"/>
              <a:buAutoNum type="arabicPeriod"/>
            </a:pPr>
            <a:r>
              <a:rPr lang="en-US" dirty="0" smtClean="0"/>
              <a:t>Schedule them if you have to</a:t>
            </a:r>
          </a:p>
          <a:p>
            <a:pPr marL="514350" indent="-514350">
              <a:buFont typeface="+mj-lt"/>
              <a:buAutoNum type="arabicPeriod"/>
            </a:pPr>
            <a:r>
              <a:rPr lang="en-US" dirty="0" smtClean="0"/>
              <a:t>No technology, including answering the phone</a:t>
            </a:r>
          </a:p>
          <a:p>
            <a:pPr marL="514350" indent="-514350">
              <a:buFont typeface="+mj-lt"/>
              <a:buAutoNum type="arabicPeriod"/>
            </a:pPr>
            <a:r>
              <a:rPr lang="en-US" dirty="0" smtClean="0"/>
              <a:t>Structure the conversation, must be positive</a:t>
            </a:r>
          </a:p>
          <a:p>
            <a:pPr marL="514350" indent="-514350">
              <a:buFont typeface="+mj-lt"/>
              <a:buAutoNum type="arabicPeriod"/>
            </a:pPr>
            <a:r>
              <a:rPr lang="en-US" dirty="0" smtClean="0"/>
              <a:t>Devote one meal month to each family member (choice of meal, pick the positive conversation starter, and 1 affirmation)**identity development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14600"/>
            <a:ext cx="8229600" cy="3611563"/>
          </a:xfrm>
        </p:spPr>
        <p:txBody>
          <a:bodyPr/>
          <a:lstStyle/>
          <a:p>
            <a:pPr algn="ctr">
              <a:buNone/>
            </a:pPr>
            <a:r>
              <a:rPr lang="en-US" dirty="0" smtClean="0">
                <a:hlinkClick r:id="rId2"/>
              </a:rPr>
              <a:t>Family Dinner</a:t>
            </a:r>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202362"/>
          </a:xfrm>
        </p:spPr>
        <p:txBody>
          <a:bodyPr/>
          <a:lstStyle/>
          <a:p>
            <a:r>
              <a:rPr lang="en-US" dirty="0" smtClean="0"/>
              <a:t>….</a:t>
            </a:r>
            <a:r>
              <a:rPr lang="en-US" i="1" dirty="0" smtClean="0"/>
              <a:t>teach me HOW to </a:t>
            </a:r>
            <a:br>
              <a:rPr lang="en-US" i="1" dirty="0" smtClean="0"/>
            </a:br>
            <a:r>
              <a:rPr lang="en-US" i="1" dirty="0" smtClean="0"/>
              <a:t>calm down</a:t>
            </a:r>
            <a:br>
              <a:rPr lang="en-US" i="1" dirty="0" smtClean="0"/>
            </a:br>
            <a:r>
              <a:rPr lang="en-US" i="1" dirty="0" smtClean="0"/>
              <a:t>don’t just TELL</a:t>
            </a:r>
            <a:br>
              <a:rPr lang="en-US" i="1" dirty="0" smtClean="0"/>
            </a:br>
            <a:r>
              <a:rPr lang="en-US" i="1" dirty="0" smtClean="0"/>
              <a:t>me to…</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sz="4000" i="1" dirty="0" smtClean="0"/>
              <a:t>Understanding the Triad</a:t>
            </a:r>
            <a:r>
              <a:rPr lang="en-US" i="1" dirty="0" smtClean="0"/>
              <a:t/>
            </a:r>
            <a:br>
              <a:rPr lang="en-US" i="1" dirty="0" smtClean="0"/>
            </a:br>
            <a:r>
              <a:rPr lang="en-US" i="1" dirty="0" smtClean="0"/>
              <a:t>S.O.S</a:t>
            </a:r>
            <a:br>
              <a:rPr lang="en-US" i="1" dirty="0" smtClean="0"/>
            </a:br>
            <a:r>
              <a:rPr lang="en-US" dirty="0" smtClean="0"/>
              <a:t>STOP….OBSERVE….SHIFT</a:t>
            </a:r>
            <a:br>
              <a:rPr lang="en-US" dirty="0" smtClean="0"/>
            </a:br>
            <a:endParaRPr lang="en-US" i="1" dirty="0"/>
          </a:p>
        </p:txBody>
      </p:sp>
      <p:graphicFrame>
        <p:nvGraphicFramePr>
          <p:cNvPr id="4" name="Content Placeholder 3"/>
          <p:cNvGraphicFramePr>
            <a:graphicFrameLocks noGrp="1"/>
          </p:cNvGraphicFramePr>
          <p:nvPr>
            <p:ph idx="1"/>
          </p:nvPr>
        </p:nvGraphicFramePr>
        <p:xfrm>
          <a:off x="381000" y="21336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Shifting the Triad: </a:t>
            </a:r>
            <a:r>
              <a:rPr lang="en-US" i="1" dirty="0" smtClean="0"/>
              <a:t>Modifying thoughts</a:t>
            </a:r>
            <a:endParaRPr lang="en-US" i="1" dirty="0"/>
          </a:p>
        </p:txBody>
      </p:sp>
      <p:graphicFrame>
        <p:nvGraphicFramePr>
          <p:cNvPr id="4" name="Content Placeholder 3"/>
          <p:cNvGraphicFramePr>
            <a:graphicFrameLocks noGrp="1"/>
          </p:cNvGraphicFramePr>
          <p:nvPr>
            <p:ph idx="1"/>
          </p:nvPr>
        </p:nvGraphicFramePr>
        <p:xfrm>
          <a:off x="457200" y="16002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914400"/>
          </a:xfrm>
        </p:spPr>
        <p:txBody>
          <a:bodyPr>
            <a:normAutofit fontScale="90000"/>
          </a:bodyPr>
          <a:lstStyle/>
          <a:p>
            <a:r>
              <a:rPr lang="en-US" dirty="0" smtClean="0"/>
              <a:t>Cognitive Reframing</a:t>
            </a:r>
            <a:br>
              <a:rPr lang="en-US" dirty="0" smtClean="0"/>
            </a:br>
            <a:r>
              <a:rPr lang="en-US" sz="1600" dirty="0" smtClean="0"/>
              <a:t>Adapted from: </a:t>
            </a:r>
            <a:r>
              <a:rPr lang="de-DE" sz="1600" dirty="0" smtClean="0"/>
              <a:t>D. Bilsker, M. Gilbert, D. Worling &amp; E. J. Garland</a:t>
            </a:r>
            <a:endParaRPr lang="en-US" dirty="0"/>
          </a:p>
        </p:txBody>
      </p:sp>
      <p:graphicFrame>
        <p:nvGraphicFramePr>
          <p:cNvPr id="4" name="Content Placeholder 3"/>
          <p:cNvGraphicFramePr>
            <a:graphicFrameLocks noGrp="1"/>
          </p:cNvGraphicFramePr>
          <p:nvPr>
            <p:ph idx="1"/>
          </p:nvPr>
        </p:nvGraphicFramePr>
        <p:xfrm>
          <a:off x="304800" y="1219200"/>
          <a:ext cx="8458200" cy="5282320"/>
        </p:xfrm>
        <a:graphic>
          <a:graphicData uri="http://schemas.openxmlformats.org/drawingml/2006/table">
            <a:tbl>
              <a:tblPr firstRow="1" bandRow="1">
                <a:tableStyleId>{5C22544A-7EE6-4342-B048-85BDC9FD1C3A}</a:tableStyleId>
              </a:tblPr>
              <a:tblGrid>
                <a:gridCol w="1295400"/>
                <a:gridCol w="4343400"/>
                <a:gridCol w="2819400"/>
              </a:tblGrid>
              <a:tr h="604940">
                <a:tc>
                  <a:txBody>
                    <a:bodyPr/>
                    <a:lstStyle/>
                    <a:p>
                      <a:r>
                        <a:rPr lang="en-US" dirty="0" smtClean="0"/>
                        <a:t>Situation</a:t>
                      </a:r>
                      <a:endParaRPr lang="en-US" dirty="0"/>
                    </a:p>
                  </a:txBody>
                  <a:tcPr/>
                </a:tc>
                <a:tc>
                  <a:txBody>
                    <a:bodyPr/>
                    <a:lstStyle/>
                    <a:p>
                      <a:r>
                        <a:rPr lang="en-US" baseline="0" dirty="0" smtClean="0"/>
                        <a:t> Thoughts</a:t>
                      </a:r>
                    </a:p>
                    <a:p>
                      <a:r>
                        <a:rPr lang="en-US" baseline="0" dirty="0" smtClean="0"/>
                        <a:t>Thinking Error</a:t>
                      </a:r>
                      <a:endParaRPr lang="en-US" dirty="0"/>
                    </a:p>
                  </a:txBody>
                  <a:tcPr/>
                </a:tc>
                <a:tc>
                  <a:txBody>
                    <a:bodyPr/>
                    <a:lstStyle/>
                    <a:p>
                      <a:r>
                        <a:rPr lang="en-US" dirty="0" smtClean="0"/>
                        <a:t>Realistic Thoughts</a:t>
                      </a:r>
                      <a:endParaRPr lang="en-US" dirty="0"/>
                    </a:p>
                  </a:txBody>
                  <a:tcPr/>
                </a:tc>
              </a:tr>
              <a:tr h="4642240">
                <a:tc>
                  <a:txBody>
                    <a:bodyPr/>
                    <a:lstStyle/>
                    <a:p>
                      <a:endParaRPr lang="en-US" sz="2000" dirty="0"/>
                    </a:p>
                  </a:txBody>
                  <a:tcPr/>
                </a:tc>
                <a:tc>
                  <a:txBody>
                    <a:bodyPr/>
                    <a:lstStyle/>
                    <a:p>
                      <a:pPr>
                        <a:buNone/>
                      </a:pPr>
                      <a:r>
                        <a:rPr lang="en-US" sz="2800" b="1" dirty="0" smtClean="0"/>
                        <a:t>All or Nothing Thinking</a:t>
                      </a:r>
                      <a:endParaRPr lang="en-US" sz="2800" b="0" dirty="0" smtClean="0"/>
                    </a:p>
                    <a:p>
                      <a:pPr>
                        <a:buNone/>
                      </a:pPr>
                      <a:r>
                        <a:rPr lang="en-US" sz="2800" b="1" dirty="0" smtClean="0"/>
                        <a:t>Overgeneralization</a:t>
                      </a:r>
                    </a:p>
                    <a:p>
                      <a:pPr>
                        <a:buNone/>
                      </a:pPr>
                      <a:r>
                        <a:rPr lang="en-US" sz="2800" b="1" dirty="0" smtClean="0"/>
                        <a:t>Disqualifying the positive</a:t>
                      </a:r>
                    </a:p>
                    <a:p>
                      <a:pPr>
                        <a:buNone/>
                      </a:pPr>
                      <a:r>
                        <a:rPr lang="en-US" sz="2800" b="1" dirty="0" smtClean="0"/>
                        <a:t>Jumping to conclusions</a:t>
                      </a:r>
                    </a:p>
                    <a:p>
                      <a:endParaRPr lang="en-US" sz="2000" dirty="0"/>
                    </a:p>
                  </a:txBody>
                  <a:tcPr/>
                </a:tc>
                <a:tc>
                  <a:txBody>
                    <a:bodyPr/>
                    <a:lstStyle/>
                    <a:p>
                      <a:r>
                        <a:rPr lang="en-US" sz="2100" b="1" kern="1200" baseline="0" dirty="0" smtClean="0">
                          <a:solidFill>
                            <a:schemeClr val="dk1"/>
                          </a:solidFill>
                          <a:latin typeface="+mn-lt"/>
                          <a:ea typeface="+mn-ea"/>
                          <a:cs typeface="+mn-cs"/>
                        </a:rPr>
                        <a:t>What proof do I have? </a:t>
                      </a:r>
                    </a:p>
                    <a:p>
                      <a:endParaRPr lang="en-US" sz="2100" b="1" kern="1200" baseline="0" dirty="0" smtClean="0">
                        <a:solidFill>
                          <a:schemeClr val="dk1"/>
                        </a:solidFill>
                        <a:latin typeface="+mn-lt"/>
                        <a:ea typeface="+mn-ea"/>
                        <a:cs typeface="+mn-cs"/>
                      </a:endParaRPr>
                    </a:p>
                    <a:p>
                      <a:r>
                        <a:rPr lang="en-US" sz="2100" b="1" kern="1200" baseline="0" dirty="0" smtClean="0">
                          <a:solidFill>
                            <a:schemeClr val="dk1"/>
                          </a:solidFill>
                          <a:latin typeface="+mn-lt"/>
                          <a:ea typeface="+mn-ea"/>
                          <a:cs typeface="+mn-cs"/>
                        </a:rPr>
                        <a:t>Would most people agree with this thought?</a:t>
                      </a:r>
                    </a:p>
                    <a:p>
                      <a:endParaRPr lang="en-US" sz="2100" b="1" kern="1200" baseline="0" dirty="0" smtClean="0">
                        <a:solidFill>
                          <a:schemeClr val="dk1"/>
                        </a:solidFill>
                        <a:latin typeface="+mn-lt"/>
                        <a:ea typeface="+mn-ea"/>
                        <a:cs typeface="+mn-cs"/>
                      </a:endParaRPr>
                    </a:p>
                    <a:p>
                      <a:r>
                        <a:rPr lang="en-US" sz="2100" b="1" kern="1200" baseline="0" dirty="0" smtClean="0">
                          <a:solidFill>
                            <a:schemeClr val="dk1"/>
                          </a:solidFill>
                          <a:latin typeface="+mn-lt"/>
                          <a:ea typeface="+mn-ea"/>
                          <a:cs typeface="+mn-cs"/>
                        </a:rPr>
                        <a:t>If not, what would be a more realistic thought? </a:t>
                      </a:r>
                    </a:p>
                    <a:p>
                      <a:endParaRPr lang="en-US" sz="2100" b="1" kern="1200" baseline="0" dirty="0" smtClean="0">
                        <a:solidFill>
                          <a:schemeClr val="dk1"/>
                        </a:solidFill>
                        <a:latin typeface="+mn-lt"/>
                        <a:ea typeface="+mn-ea"/>
                        <a:cs typeface="+mn-cs"/>
                      </a:endParaRPr>
                    </a:p>
                    <a:p>
                      <a:r>
                        <a:rPr lang="en-US" sz="2100" b="1" kern="1200" baseline="0" dirty="0" smtClean="0">
                          <a:solidFill>
                            <a:schemeClr val="dk1"/>
                          </a:solidFill>
                          <a:latin typeface="+mn-lt"/>
                          <a:ea typeface="+mn-ea"/>
                          <a:cs typeface="+mn-cs"/>
                        </a:rPr>
                        <a:t>What would I say to a friend in a similar situation?</a:t>
                      </a:r>
                    </a:p>
                    <a:p>
                      <a:endParaRPr lang="en-US" sz="2100" b="1" kern="1200" baseline="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lstStyle/>
          <a:p>
            <a:r>
              <a:rPr lang="en-US" dirty="0" smtClean="0"/>
              <a:t>Self Compassion</a:t>
            </a:r>
            <a:endParaRPr lang="en-US" dirty="0"/>
          </a:p>
        </p:txBody>
      </p:sp>
      <p:sp>
        <p:nvSpPr>
          <p:cNvPr id="3" name="Content Placeholder 2"/>
          <p:cNvSpPr>
            <a:spLocks noGrp="1"/>
          </p:cNvSpPr>
          <p:nvPr>
            <p:ph idx="1"/>
          </p:nvPr>
        </p:nvSpPr>
        <p:spPr>
          <a:xfrm>
            <a:off x="381000" y="1524000"/>
            <a:ext cx="8229600" cy="4419600"/>
          </a:xfrm>
        </p:spPr>
        <p:txBody>
          <a:bodyPr>
            <a:normAutofit/>
          </a:bodyPr>
          <a:lstStyle/>
          <a:p>
            <a:pPr algn="ctr">
              <a:buNone/>
            </a:pPr>
            <a:r>
              <a:rPr lang="en-US" sz="4400" i="1" dirty="0" smtClean="0"/>
              <a:t>Not about judging ourselves positively, but a way of relating to ourselves kindly, embracing  ourselves lovingly flaws and all</a:t>
            </a:r>
          </a:p>
          <a:p>
            <a:pPr>
              <a:buNone/>
            </a:pPr>
            <a:endParaRPr lang="en-US" dirty="0" smtClean="0"/>
          </a:p>
          <a:p>
            <a:pPr>
              <a:buNone/>
            </a:pPr>
            <a:endParaRPr lang="en-US" dirty="0"/>
          </a:p>
        </p:txBody>
      </p:sp>
      <p:pic>
        <p:nvPicPr>
          <p:cNvPr id="4" name="Picture 3"/>
          <p:cNvPicPr>
            <a:picLocks noChangeAspect="1"/>
          </p:cNvPicPr>
          <p:nvPr/>
        </p:nvPicPr>
        <p:blipFill>
          <a:blip r:embed="rId3" cstate="print"/>
          <a:stretch>
            <a:fillRect/>
          </a:stretch>
        </p:blipFill>
        <p:spPr>
          <a:xfrm>
            <a:off x="3352800" y="4572000"/>
            <a:ext cx="2781300" cy="18542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Gratitude and Joy</a:t>
            </a:r>
            <a:endParaRPr lang="en-US" dirty="0"/>
          </a:p>
        </p:txBody>
      </p:sp>
      <p:sp>
        <p:nvSpPr>
          <p:cNvPr id="3" name="Content Placeholder 2"/>
          <p:cNvSpPr>
            <a:spLocks noGrp="1"/>
          </p:cNvSpPr>
          <p:nvPr>
            <p:ph idx="1"/>
          </p:nvPr>
        </p:nvSpPr>
        <p:spPr/>
        <p:txBody>
          <a:bodyPr/>
          <a:lstStyle/>
          <a:p>
            <a:r>
              <a:rPr lang="en-US" dirty="0" smtClean="0"/>
              <a:t>Gratitude Lists</a:t>
            </a:r>
          </a:p>
          <a:p>
            <a:r>
              <a:rPr lang="en-US" dirty="0" smtClean="0"/>
              <a:t>Gratitude Journal</a:t>
            </a:r>
          </a:p>
          <a:p>
            <a:r>
              <a:rPr lang="en-US" dirty="0" smtClean="0"/>
              <a:t>Joy List/Joy Calendar</a:t>
            </a:r>
          </a:p>
          <a:p>
            <a:endParaRPr lang="en-US" dirty="0" smtClean="0"/>
          </a:p>
          <a:p>
            <a:pPr>
              <a:buNone/>
            </a:pPr>
            <a:endParaRPr lang="en-US" dirty="0" smtClean="0"/>
          </a:p>
          <a:p>
            <a:pPr>
              <a:buNone/>
            </a:pPr>
            <a:r>
              <a:rPr lang="en-US" i="1" dirty="0" smtClean="0">
                <a:solidFill>
                  <a:srgbClr val="7030A0"/>
                </a:solidFill>
              </a:rPr>
              <a:t>Practice of Gratitude Affirmations</a:t>
            </a:r>
            <a:endParaRPr lang="en-US" i="1" dirty="0">
              <a:solidFill>
                <a:srgbClr val="7030A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a:bodyPr>
          <a:lstStyle/>
          <a:p>
            <a:r>
              <a:rPr lang="en-US" i="1" dirty="0" smtClean="0"/>
              <a:t>Changing our Response:</a:t>
            </a:r>
            <a:br>
              <a:rPr lang="en-US" i="1" dirty="0" smtClean="0"/>
            </a:br>
            <a:r>
              <a:rPr lang="en-US" i="1" dirty="0" smtClean="0"/>
              <a:t>Modifying Physiology</a:t>
            </a:r>
            <a:endParaRPr lang="en-US" dirty="0"/>
          </a:p>
        </p:txBody>
      </p:sp>
      <p:graphicFrame>
        <p:nvGraphicFramePr>
          <p:cNvPr id="4" name="Content Placeholder 3"/>
          <p:cNvGraphicFramePr>
            <a:graphicFrameLocks noGrp="1"/>
          </p:cNvGraphicFramePr>
          <p:nvPr>
            <p:ph idx="1"/>
          </p:nvPr>
        </p:nvGraphicFramePr>
        <p:xfrm>
          <a:off x="1219200" y="1600200"/>
          <a:ext cx="71628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Take up Smoking</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buNone/>
            </a:pPr>
            <a:r>
              <a:rPr lang="en-US" dirty="0" smtClean="0"/>
              <a:t>Just kidding!</a:t>
            </a:r>
          </a:p>
          <a:p>
            <a:pPr>
              <a:buNone/>
            </a:pPr>
            <a:endParaRPr lang="en-US" dirty="0" smtClean="0"/>
          </a:p>
          <a:p>
            <a:pPr>
              <a:buNone/>
            </a:pPr>
            <a:r>
              <a:rPr lang="en-US" dirty="0" smtClean="0"/>
              <a:t>Why this works:</a:t>
            </a:r>
          </a:p>
          <a:p>
            <a:pPr>
              <a:buNone/>
            </a:pPr>
            <a:endParaRPr lang="en-US" dirty="0" smtClean="0"/>
          </a:p>
          <a:p>
            <a:pPr>
              <a:buNone/>
            </a:pPr>
            <a:endParaRPr lang="en-US" dirty="0" smtClean="0"/>
          </a:p>
          <a:p>
            <a:pPr>
              <a:buNone/>
            </a:pPr>
            <a:endParaRPr lang="en-US" dirty="0" smtClean="0"/>
          </a:p>
          <a:p>
            <a:pPr>
              <a:buFont typeface="Wingdings" pitchFamily="2" charset="2"/>
              <a:buChar char="Ø"/>
            </a:pPr>
            <a:r>
              <a:rPr lang="en-US" dirty="0" smtClean="0"/>
              <a:t>Taking a break physically from place/environment which generates stress</a:t>
            </a:r>
          </a:p>
          <a:p>
            <a:pPr>
              <a:buFont typeface="Wingdings" pitchFamily="2" charset="2"/>
              <a:buChar char="Ø"/>
            </a:pPr>
            <a:r>
              <a:rPr lang="en-US" dirty="0" smtClean="0"/>
              <a:t>Deep breathing</a:t>
            </a:r>
          </a:p>
          <a:p>
            <a:pPr>
              <a:buNone/>
            </a:pPr>
            <a:endParaRPr lang="en-US" dirty="0" smtClean="0"/>
          </a:p>
          <a:p>
            <a:pPr>
              <a:buNone/>
            </a:pPr>
            <a:r>
              <a:rPr lang="en-US" dirty="0" smtClean="0"/>
              <a:t>Let’s practice…</a:t>
            </a:r>
          </a:p>
          <a:p>
            <a:pPr>
              <a:buNone/>
            </a:pPr>
            <a:r>
              <a:rPr lang="en-US" dirty="0" smtClean="0">
                <a:solidFill>
                  <a:srgbClr val="FF0000"/>
                </a:solidFill>
              </a:rPr>
              <a:t>4, 7, 8 Breathing</a:t>
            </a:r>
          </a:p>
          <a:p>
            <a:pPr>
              <a:buNone/>
            </a:pPr>
            <a:endParaRPr lang="en-US" dirty="0"/>
          </a:p>
        </p:txBody>
      </p:sp>
      <p:pic>
        <p:nvPicPr>
          <p:cNvPr id="4" name="irc_mi" descr="http://timewellness.files.wordpress.com/2011/11/deep-breathing.jpg?w=307">
            <a:hlinkClick r:id="rId3"/>
          </p:cNvPr>
          <p:cNvPicPr/>
          <p:nvPr/>
        </p:nvPicPr>
        <p:blipFill>
          <a:blip r:embed="rId4" cstate="print"/>
          <a:srcRect/>
          <a:stretch>
            <a:fillRect/>
          </a:stretch>
        </p:blipFill>
        <p:spPr bwMode="auto">
          <a:xfrm>
            <a:off x="4343400" y="1371600"/>
            <a:ext cx="38354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Mindfulness</a:t>
            </a:r>
            <a:endParaRPr lang="en-US" dirty="0"/>
          </a:p>
        </p:txBody>
      </p:sp>
      <p:sp>
        <p:nvSpPr>
          <p:cNvPr id="3" name="Content Placeholder 2"/>
          <p:cNvSpPr>
            <a:spLocks noGrp="1"/>
          </p:cNvSpPr>
          <p:nvPr>
            <p:ph idx="1"/>
          </p:nvPr>
        </p:nvSpPr>
        <p:spPr/>
        <p:txBody>
          <a:bodyPr>
            <a:normAutofit/>
          </a:bodyPr>
          <a:lstStyle/>
          <a:p>
            <a:r>
              <a:rPr lang="en-US" dirty="0" smtClean="0">
                <a:solidFill>
                  <a:srgbClr val="FF0000"/>
                </a:solidFill>
              </a:rPr>
              <a:t>A seated meditation may be easiest  OR a body scan</a:t>
            </a:r>
          </a:p>
          <a:p>
            <a:pPr>
              <a:buNone/>
            </a:pPr>
            <a:r>
              <a:rPr lang="en-US" dirty="0" smtClean="0">
                <a:solidFill>
                  <a:srgbClr val="FF0000"/>
                </a:solidFill>
                <a:hlinkClick r:id="rId3"/>
              </a:rPr>
              <a:t>Seated Body Scan</a:t>
            </a:r>
            <a:endParaRPr lang="en-US" dirty="0" smtClean="0">
              <a:solidFill>
                <a:srgbClr val="FF0000"/>
              </a:solidFill>
            </a:endParaRPr>
          </a:p>
          <a:p>
            <a:pPr>
              <a:buNone/>
            </a:pPr>
            <a:endParaRPr lang="en-US" dirty="0" smtClean="0">
              <a:solidFill>
                <a:srgbClr val="FF0000"/>
              </a:solidFill>
            </a:endParaRPr>
          </a:p>
          <a:p>
            <a:r>
              <a:rPr lang="en-CA" dirty="0" err="1" smtClean="0"/>
              <a:t>MARC.ucla</a:t>
            </a:r>
            <a:r>
              <a:rPr lang="en-CA" dirty="0" smtClean="0"/>
              <a:t> (Mindfulness Awareness Resource Centre) meditation recordings iTunes U</a:t>
            </a:r>
            <a:endParaRPr lang="en-US" dirty="0" smtClean="0"/>
          </a:p>
          <a:p>
            <a:pPr algn="ctr">
              <a:buNone/>
            </a:pPr>
            <a:r>
              <a:rPr lang="en-CA" dirty="0" smtClean="0">
                <a:hlinkClick r:id="rId4"/>
              </a:rPr>
              <a:t>Guided Mindfulness </a:t>
            </a:r>
            <a:r>
              <a:rPr lang="en-CA" dirty="0" smtClean="0"/>
              <a:t> </a:t>
            </a:r>
          </a:p>
          <a:p>
            <a:pPr algn="ctr">
              <a:buNone/>
            </a:pPr>
            <a:r>
              <a:rPr lang="en-CA" dirty="0" smtClean="0"/>
              <a:t>(free audio guided meditations)</a:t>
            </a:r>
            <a:endParaRPr lang="en-US" dirty="0" smtClean="0"/>
          </a:p>
          <a:p>
            <a:pPr>
              <a:buNone/>
            </a:pPr>
            <a:endParaRPr lang="en-US" dirty="0">
              <a:solidFill>
                <a:srgbClr val="FF0000"/>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Shifting the Triad: </a:t>
            </a:r>
            <a:r>
              <a:rPr lang="en-US" i="1" dirty="0" smtClean="0"/>
              <a:t>Modifying </a:t>
            </a:r>
            <a:r>
              <a:rPr lang="en-US" i="1" dirty="0" err="1" smtClean="0"/>
              <a:t>Behaviour</a:t>
            </a:r>
            <a:endParaRPr lang="en-US" i="1" dirty="0"/>
          </a:p>
        </p:txBody>
      </p:sp>
      <p:graphicFrame>
        <p:nvGraphicFramePr>
          <p:cNvPr id="4" name="Content Placeholder 3"/>
          <p:cNvGraphicFramePr>
            <a:graphicFrameLocks noGrp="1"/>
          </p:cNvGraphicFramePr>
          <p:nvPr>
            <p:ph idx="1"/>
          </p:nvPr>
        </p:nvGraphicFramePr>
        <p:xfrm>
          <a:off x="457200" y="16002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Sleep</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pPr>
              <a:buNone/>
            </a:pPr>
            <a:r>
              <a:rPr lang="en-US" dirty="0" smtClean="0"/>
              <a:t>2 types of sleep:</a:t>
            </a:r>
          </a:p>
          <a:p>
            <a:pPr>
              <a:buNone/>
            </a:pPr>
            <a:r>
              <a:rPr lang="en-US" dirty="0" smtClean="0"/>
              <a:t>Restorative sleep</a:t>
            </a:r>
          </a:p>
          <a:p>
            <a:pPr>
              <a:buNone/>
            </a:pPr>
            <a:r>
              <a:rPr lang="en-US" dirty="0" smtClean="0"/>
              <a:t>Non-restorative sleep</a:t>
            </a:r>
          </a:p>
          <a:p>
            <a:pPr>
              <a:buNone/>
            </a:pPr>
            <a:endParaRPr lang="en-US" dirty="0" smtClean="0"/>
          </a:p>
          <a:p>
            <a:pPr>
              <a:buNone/>
            </a:pPr>
            <a:r>
              <a:rPr lang="en-US" dirty="0" smtClean="0"/>
              <a:t>Large increase in children, youth and adults getting primarily non restorative sleep…</a:t>
            </a:r>
          </a:p>
          <a:p>
            <a:pPr>
              <a:buNone/>
            </a:pPr>
            <a:endParaRPr lang="en-US" dirty="0" smtClean="0"/>
          </a:p>
          <a:p>
            <a:pPr>
              <a:buNone/>
            </a:pPr>
            <a:r>
              <a:rPr lang="en-US" dirty="0" smtClean="0"/>
              <a:t>3 primary factors:</a:t>
            </a:r>
          </a:p>
          <a:p>
            <a:pPr>
              <a:buNone/>
            </a:pPr>
            <a:r>
              <a:rPr lang="en-US" dirty="0" smtClean="0"/>
              <a:t>Lack of physical activity</a:t>
            </a:r>
          </a:p>
          <a:p>
            <a:pPr>
              <a:buNone/>
            </a:pPr>
            <a:r>
              <a:rPr lang="en-US" dirty="0" smtClean="0"/>
              <a:t>Blue Light</a:t>
            </a:r>
          </a:p>
          <a:p>
            <a:pPr>
              <a:buNone/>
            </a:pPr>
            <a:r>
              <a:rPr lang="en-US" dirty="0" smtClean="0"/>
              <a:t>Stress/Anxiety</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449763"/>
          </a:xfrm>
        </p:spPr>
        <p:txBody>
          <a:bodyPr>
            <a:normAutofit/>
          </a:bodyPr>
          <a:lstStyle/>
          <a:p>
            <a:pPr algn="ctr">
              <a:buNone/>
            </a:pPr>
            <a:r>
              <a:rPr lang="en-US" sz="6000" i="1" dirty="0" smtClean="0">
                <a:latin typeface="Baskerville Old Face" pitchFamily="18" charset="0"/>
              </a:rPr>
              <a:t>Get the body moving</a:t>
            </a:r>
          </a:p>
          <a:p>
            <a:pPr algn="ctr">
              <a:buNone/>
            </a:pPr>
            <a:r>
              <a:rPr lang="en-US" sz="6000" i="1" dirty="0" smtClean="0">
                <a:latin typeface="Baskerville Old Face" pitchFamily="18" charset="0"/>
              </a:rPr>
              <a:t>(</a:t>
            </a:r>
            <a:r>
              <a:rPr lang="en-US" sz="2600" i="1" dirty="0" smtClean="0">
                <a:latin typeface="Baskerville Old Face" pitchFamily="18" charset="0"/>
              </a:rPr>
              <a:t>full range of motion activities, tension and release</a:t>
            </a:r>
            <a:r>
              <a:rPr lang="en-US" sz="6000" i="1" dirty="0" smtClean="0">
                <a:latin typeface="Baskerville Old Face" pitchFamily="18" charset="0"/>
              </a:rPr>
              <a:t>)</a:t>
            </a:r>
          </a:p>
          <a:p>
            <a:pPr algn="ctr">
              <a:buNone/>
            </a:pPr>
            <a:r>
              <a:rPr lang="en-US" sz="6000" i="1" dirty="0" smtClean="0">
                <a:latin typeface="Baskerville Old Face" pitchFamily="18" charset="0"/>
              </a:rPr>
              <a:t>Get outside~</a:t>
            </a:r>
          </a:p>
          <a:p>
            <a:pPr algn="ctr">
              <a:buNone/>
            </a:pPr>
            <a:r>
              <a:rPr lang="en-US" sz="6000" dirty="0" smtClean="0">
                <a:latin typeface="Baskerville Old Face" pitchFamily="18" charset="0"/>
                <a:hlinkClick r:id="rId3"/>
              </a:rPr>
              <a:t>Nature</a:t>
            </a:r>
            <a:endParaRPr lang="en-US" sz="6000" dirty="0" smtClean="0">
              <a:latin typeface="Baskerville Old Face" pitchFamily="18" charset="0"/>
            </a:endParaRPr>
          </a:p>
          <a:p>
            <a:pPr algn="ctr">
              <a:buNone/>
            </a:pPr>
            <a:endParaRPr lang="en-US" sz="6000" dirty="0">
              <a:latin typeface="Baskerville Old Face"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Your role in supporting your child</a:t>
            </a: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pPr>
              <a:buNone/>
            </a:pPr>
            <a:endParaRPr lang="en-US" dirty="0" smtClean="0"/>
          </a:p>
          <a:p>
            <a:r>
              <a:rPr lang="en-US" dirty="0" smtClean="0"/>
              <a:t>Practice stress reduction with your child</a:t>
            </a:r>
          </a:p>
          <a:p>
            <a:pPr>
              <a:buNone/>
            </a:pPr>
            <a:endParaRPr lang="en-US" dirty="0" smtClean="0"/>
          </a:p>
          <a:p>
            <a:r>
              <a:rPr lang="en-US" dirty="0" smtClean="0"/>
              <a:t>Celebrate all aspects of your child—character, personality, school, work etc.</a:t>
            </a:r>
          </a:p>
          <a:p>
            <a:pPr>
              <a:buNone/>
            </a:pPr>
            <a:endParaRPr lang="en-US" dirty="0" smtClean="0"/>
          </a:p>
          <a:p>
            <a:r>
              <a:rPr lang="en-US" dirty="0" smtClean="0"/>
              <a:t>Deliver messages of self compassion</a:t>
            </a:r>
          </a:p>
          <a:p>
            <a:pPr>
              <a:buNone/>
            </a:pPr>
            <a:endParaRPr lang="en-US" dirty="0" smtClean="0"/>
          </a:p>
          <a:p>
            <a:r>
              <a:rPr lang="en-US" dirty="0" smtClean="0"/>
              <a:t>Get help if you feel their/your stress level is impacting you in ways you cannot manage</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fontScale="90000"/>
          </a:bodyPr>
          <a:lstStyle/>
          <a:p>
            <a:r>
              <a:rPr lang="en-US" i="1" dirty="0" smtClean="0"/>
              <a:t>Who we are and how we engage in the world are much stronger predictors of how our children will do than what we know about parenting.</a:t>
            </a:r>
            <a:br>
              <a:rPr lang="en-US" i="1" dirty="0" smtClean="0"/>
            </a:br>
            <a:r>
              <a:rPr lang="en-US" i="1" dirty="0" smtClean="0"/>
              <a:t>The question isn’t are you parenting in the right way?     </a:t>
            </a:r>
            <a:br>
              <a:rPr lang="en-US" i="1" dirty="0" smtClean="0"/>
            </a:br>
            <a:r>
              <a:rPr lang="en-US" i="1" dirty="0" smtClean="0"/>
              <a:t>The question is:</a:t>
            </a:r>
            <a:br>
              <a:rPr lang="en-US" i="1" dirty="0" smtClean="0"/>
            </a:br>
            <a:r>
              <a:rPr lang="en-US" i="1" dirty="0" smtClean="0"/>
              <a:t>Are you the adult you want your child to grow up to be?</a:t>
            </a:r>
            <a:r>
              <a:rPr lang="en-US" dirty="0" smtClean="0"/>
              <a:t/>
            </a:r>
            <a:br>
              <a:rPr lang="en-US" dirty="0" smtClean="0"/>
            </a:br>
            <a:r>
              <a:rPr lang="en-US" dirty="0" smtClean="0"/>
              <a:t>					</a:t>
            </a:r>
            <a:r>
              <a:rPr lang="en-US" sz="3200" dirty="0" err="1" smtClean="0"/>
              <a:t>Brene</a:t>
            </a:r>
            <a:r>
              <a:rPr lang="en-US" sz="3200" dirty="0" smtClean="0"/>
              <a:t> Brown</a:t>
            </a:r>
            <a:endParaRPr lang="en-US" sz="3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lstStyle/>
          <a:p>
            <a:r>
              <a:rPr lang="en-US" dirty="0" smtClean="0"/>
              <a:t>Are you ready to change the lens?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a:buNone/>
            </a:pPr>
            <a:endParaRPr lang="en-US" dirty="0" smtClean="0"/>
          </a:p>
          <a:p>
            <a:pPr>
              <a:buNone/>
            </a:pPr>
            <a:endParaRPr lang="en-US" dirty="0" smtClean="0"/>
          </a:p>
          <a:p>
            <a:pPr>
              <a:buNone/>
            </a:pPr>
            <a:endParaRPr lang="en-US" dirty="0" smtClean="0"/>
          </a:p>
          <a:p>
            <a:pPr algn="ctr">
              <a:buNone/>
            </a:pPr>
            <a:r>
              <a:rPr lang="en-US" dirty="0" smtClean="0">
                <a:hlinkClick r:id="rId3"/>
              </a:rPr>
              <a:t>The Power of Positive Psychology</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21 day Challenge</a:t>
            </a:r>
            <a:endParaRPr lang="en-US" dirty="0"/>
          </a:p>
        </p:txBody>
      </p:sp>
      <p:sp>
        <p:nvSpPr>
          <p:cNvPr id="3" name="Content Placeholder 2"/>
          <p:cNvSpPr>
            <a:spLocks noGrp="1"/>
          </p:cNvSpPr>
          <p:nvPr>
            <p:ph idx="1"/>
          </p:nvPr>
        </p:nvSpPr>
        <p:spPr/>
        <p:txBody>
          <a:bodyPr>
            <a:normAutofit lnSpcReduction="10000"/>
          </a:bodyPr>
          <a:lstStyle/>
          <a:p>
            <a:pPr marL="514350" indent="-514350">
              <a:buNone/>
            </a:pPr>
            <a:r>
              <a:rPr lang="en-US" dirty="0" smtClean="0"/>
              <a:t>Daily:</a:t>
            </a:r>
          </a:p>
          <a:p>
            <a:pPr marL="514350" indent="-514350">
              <a:buNone/>
            </a:pPr>
            <a:endParaRPr lang="en-US" dirty="0" smtClean="0"/>
          </a:p>
          <a:p>
            <a:pPr marL="514350" indent="-514350">
              <a:buFont typeface="+mj-lt"/>
              <a:buAutoNum type="arabicPeriod"/>
            </a:pPr>
            <a:r>
              <a:rPr lang="en-US" dirty="0" smtClean="0"/>
              <a:t>Write down 3 new things you were grateful for that day</a:t>
            </a:r>
          </a:p>
          <a:p>
            <a:pPr marL="514350" indent="-514350">
              <a:buFont typeface="+mj-lt"/>
              <a:buAutoNum type="arabicPeriod"/>
            </a:pPr>
            <a:r>
              <a:rPr lang="en-US" dirty="0" smtClean="0"/>
              <a:t>Journal one positive experience</a:t>
            </a:r>
          </a:p>
          <a:p>
            <a:pPr marL="514350" indent="-514350">
              <a:buFont typeface="+mj-lt"/>
              <a:buAutoNum type="arabicPeriod"/>
            </a:pPr>
            <a:r>
              <a:rPr lang="en-US" dirty="0" smtClean="0"/>
              <a:t>Exercise</a:t>
            </a:r>
          </a:p>
          <a:p>
            <a:pPr marL="514350" indent="-514350">
              <a:buFont typeface="+mj-lt"/>
              <a:buAutoNum type="arabicPeriod"/>
            </a:pPr>
            <a:r>
              <a:rPr lang="en-US" dirty="0" smtClean="0"/>
              <a:t>Meditation</a:t>
            </a:r>
          </a:p>
          <a:p>
            <a:pPr marL="514350" indent="-514350">
              <a:buFont typeface="+mj-lt"/>
              <a:buAutoNum type="arabicPeriod"/>
            </a:pPr>
            <a:r>
              <a:rPr lang="en-US" dirty="0" smtClean="0"/>
              <a:t>One random act of kindness</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Resources</a:t>
            </a:r>
            <a:endParaRPr lang="en-US"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pPr>
              <a:buNone/>
            </a:pPr>
            <a:r>
              <a:rPr lang="en-US" dirty="0" smtClean="0"/>
              <a:t>Websites:</a:t>
            </a:r>
          </a:p>
          <a:p>
            <a:pPr>
              <a:buNone/>
            </a:pPr>
            <a:r>
              <a:rPr lang="en-US" dirty="0" smtClean="0">
                <a:hlinkClick r:id="rId2"/>
              </a:rPr>
              <a:t>Parents for Children's Mental Health</a:t>
            </a:r>
            <a:endParaRPr lang="en-US" dirty="0" smtClean="0"/>
          </a:p>
          <a:p>
            <a:pPr>
              <a:buNone/>
            </a:pPr>
            <a:r>
              <a:rPr lang="en-US" dirty="0" smtClean="0">
                <a:hlinkClick r:id="rId3"/>
              </a:rPr>
              <a:t>Anxiety BC</a:t>
            </a:r>
            <a:endParaRPr lang="en-US" dirty="0" smtClean="0"/>
          </a:p>
          <a:p>
            <a:pPr>
              <a:buNone/>
            </a:pPr>
            <a:r>
              <a:rPr lang="en-US" dirty="0" smtClean="0">
                <a:hlinkClick r:id="rId4"/>
              </a:rPr>
              <a:t>Anxiety BC Parent Toolkit</a:t>
            </a:r>
            <a:endParaRPr lang="en-US" dirty="0" smtClean="0"/>
          </a:p>
          <a:p>
            <a:pPr>
              <a:buNone/>
            </a:pPr>
            <a:r>
              <a:rPr lang="en-US" dirty="0" smtClean="0">
                <a:hlinkClick r:id="rId5"/>
              </a:rPr>
              <a:t>Mind Your Mind</a:t>
            </a:r>
            <a:endParaRPr lang="en-US" dirty="0" smtClean="0"/>
          </a:p>
          <a:p>
            <a:pPr lvl="0">
              <a:buNone/>
            </a:pPr>
            <a:r>
              <a:rPr lang="en-US" u="sng" dirty="0" smtClean="0">
                <a:hlinkClick r:id="rId6"/>
              </a:rPr>
              <a:t>Physical Activity</a:t>
            </a:r>
            <a:endParaRPr lang="en-US" dirty="0" smtClean="0"/>
          </a:p>
          <a:p>
            <a:pPr lvl="0">
              <a:buNone/>
            </a:pPr>
            <a:r>
              <a:rPr lang="en-US" u="sng" dirty="0" smtClean="0">
                <a:hlinkClick r:id="rId7"/>
              </a:rPr>
              <a:t>Sleep Benefits</a:t>
            </a:r>
            <a:endParaRPr lang="en-US" dirty="0" smtClean="0"/>
          </a:p>
          <a:p>
            <a:pPr lvl="0">
              <a:buNone/>
            </a:pPr>
            <a:r>
              <a:rPr lang="en-US" u="sng" dirty="0" smtClean="0">
                <a:hlinkClick r:id="rId8"/>
              </a:rPr>
              <a:t>Better Sleep for Children</a:t>
            </a:r>
            <a:endParaRPr lang="en-US" dirty="0" smtClean="0"/>
          </a:p>
          <a:p>
            <a:pPr lvl="0">
              <a:buNone/>
            </a:pPr>
            <a:r>
              <a:rPr lang="en-US" u="sng" dirty="0" smtClean="0">
                <a:hlinkClick r:id="rId9"/>
              </a:rPr>
              <a:t>Better Sleep for Teens</a:t>
            </a:r>
            <a:endParaRPr lang="en-US" dirty="0" smtClean="0"/>
          </a:p>
          <a:p>
            <a:pPr lvl="0">
              <a:buNone/>
            </a:pPr>
            <a:r>
              <a:rPr lang="en-US" u="sng" dirty="0" smtClean="0">
                <a:hlinkClick r:id="rId10"/>
              </a:rPr>
              <a:t>Screen Time Overvie</a:t>
            </a:r>
            <a:r>
              <a:rPr lang="en-US" dirty="0" smtClean="0">
                <a:hlinkClick r:id="rId10"/>
              </a:rPr>
              <a:t>w</a:t>
            </a:r>
            <a:endParaRPr lang="en-US" dirty="0" smtClean="0"/>
          </a:p>
          <a:p>
            <a:pPr lvl="0">
              <a:buNone/>
            </a:pPr>
            <a:r>
              <a:rPr lang="en-US" u="sng" dirty="0" smtClean="0">
                <a:hlinkClick r:id="rId11"/>
              </a:rPr>
              <a:t>Healthy Screen Time Limits</a:t>
            </a:r>
            <a:endParaRPr lang="en-US" dirty="0" smtClean="0"/>
          </a:p>
          <a:p>
            <a:pPr lvl="0">
              <a:buNone/>
            </a:pPr>
            <a:r>
              <a:rPr lang="en-US" u="sng" dirty="0" smtClean="0">
                <a:hlinkClick r:id="rId12"/>
              </a:rPr>
              <a:t>Healthy Eating and Mental Health</a:t>
            </a:r>
            <a:endParaRPr lang="en-US" dirty="0" smtClean="0"/>
          </a:p>
          <a:p>
            <a:pPr lvl="0">
              <a:buNone/>
            </a:pPr>
            <a:r>
              <a:rPr lang="en-US" u="sng" dirty="0" smtClean="0">
                <a:hlinkClick r:id="rId13"/>
              </a:rPr>
              <a:t>Understanding Anxiety</a:t>
            </a:r>
            <a:endParaRPr lang="en-US" dirty="0" smtClean="0"/>
          </a:p>
          <a:p>
            <a:pPr lvl="0">
              <a:buNone/>
            </a:pPr>
            <a:r>
              <a:rPr lang="en-US" u="sng" dirty="0" smtClean="0">
                <a:hlinkClick r:id="rId14"/>
              </a:rPr>
              <a:t>Parenting for Life Tip Sheet</a:t>
            </a:r>
            <a:endParaRPr lang="en-US" dirty="0" smtClean="0"/>
          </a:p>
          <a:p>
            <a:pPr lvl="0">
              <a:buNone/>
            </a:pPr>
            <a:r>
              <a:rPr lang="en-US" u="sng" dirty="0" smtClean="0">
                <a:hlinkClick r:id="rId15"/>
              </a:rPr>
              <a:t>Parenting for Life Booklets</a:t>
            </a:r>
            <a:r>
              <a:rPr lang="en-US" dirty="0" smtClean="0"/>
              <a:t>.</a:t>
            </a:r>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BOOKS</a:t>
            </a:r>
            <a:endParaRPr lang="en-US" dirty="0"/>
          </a:p>
        </p:txBody>
      </p:sp>
      <p:sp>
        <p:nvSpPr>
          <p:cNvPr id="3" name="Content Placeholder 2"/>
          <p:cNvSpPr>
            <a:spLocks noGrp="1"/>
          </p:cNvSpPr>
          <p:nvPr>
            <p:ph idx="1"/>
          </p:nvPr>
        </p:nvSpPr>
        <p:spPr/>
        <p:txBody>
          <a:bodyPr>
            <a:normAutofit fontScale="70000" lnSpcReduction="20000"/>
          </a:bodyPr>
          <a:lstStyle/>
          <a:p>
            <a:pPr>
              <a:buFont typeface="Wingdings" pitchFamily="2" charset="2"/>
              <a:buChar char="Ø"/>
            </a:pPr>
            <a:r>
              <a:rPr lang="en-US" i="1" dirty="0" smtClean="0"/>
              <a:t>Building Emotional Intelligence </a:t>
            </a:r>
            <a:r>
              <a:rPr lang="en-US" dirty="0" smtClean="0"/>
              <a:t>(Linda </a:t>
            </a:r>
            <a:r>
              <a:rPr lang="en-US" dirty="0" err="1" smtClean="0"/>
              <a:t>Lantieri</a:t>
            </a:r>
            <a:r>
              <a:rPr lang="en-US" dirty="0" smtClean="0"/>
              <a:t>)</a:t>
            </a:r>
          </a:p>
          <a:p>
            <a:pPr>
              <a:buFont typeface="Wingdings" pitchFamily="2" charset="2"/>
              <a:buChar char="Ø"/>
            </a:pPr>
            <a:r>
              <a:rPr lang="en-US" i="1" dirty="0" smtClean="0"/>
              <a:t>Flourish</a:t>
            </a:r>
            <a:r>
              <a:rPr lang="en-US" dirty="0" smtClean="0"/>
              <a:t> (Dr. Seligman)</a:t>
            </a:r>
          </a:p>
          <a:p>
            <a:pPr>
              <a:buFont typeface="Wingdings" pitchFamily="2" charset="2"/>
              <a:buChar char="Ø"/>
            </a:pPr>
            <a:r>
              <a:rPr lang="en-US" i="1" dirty="0" smtClean="0"/>
              <a:t>The Mindful Child </a:t>
            </a:r>
            <a:r>
              <a:rPr lang="en-US" dirty="0" smtClean="0"/>
              <a:t>(Susan Kaiser Greenland)</a:t>
            </a:r>
          </a:p>
          <a:p>
            <a:pPr>
              <a:buFont typeface="Wingdings" pitchFamily="2" charset="2"/>
              <a:buChar char="Ø"/>
            </a:pPr>
            <a:r>
              <a:rPr lang="en-US" i="1" dirty="0" smtClean="0"/>
              <a:t>Brainstorm: The Power and Purpose of the Teenage Brain </a:t>
            </a:r>
            <a:r>
              <a:rPr lang="en-US" dirty="0" smtClean="0"/>
              <a:t>(Daniel </a:t>
            </a:r>
            <a:r>
              <a:rPr lang="en-US" dirty="0" err="1" smtClean="0"/>
              <a:t>Siegal</a:t>
            </a:r>
            <a:r>
              <a:rPr lang="en-US" dirty="0" smtClean="0"/>
              <a:t>)</a:t>
            </a:r>
          </a:p>
          <a:p>
            <a:pPr>
              <a:buFont typeface="Wingdings" pitchFamily="2" charset="2"/>
              <a:buChar char="Ø"/>
            </a:pPr>
            <a:r>
              <a:rPr lang="en-US" i="1" dirty="0" smtClean="0"/>
              <a:t>The Highly Sensitive Child: Helping Our Children Thrive When the World Overwhelms Them </a:t>
            </a:r>
            <a:r>
              <a:rPr lang="en-US" dirty="0" smtClean="0"/>
              <a:t>(Elaine </a:t>
            </a:r>
            <a:r>
              <a:rPr lang="en-US" dirty="0" err="1" smtClean="0"/>
              <a:t>Aron</a:t>
            </a:r>
            <a:r>
              <a:rPr lang="en-US" dirty="0" smtClean="0"/>
              <a:t>) </a:t>
            </a:r>
          </a:p>
          <a:p>
            <a:pPr>
              <a:buFont typeface="Wingdings" pitchFamily="2" charset="2"/>
              <a:buChar char="Ø"/>
            </a:pPr>
            <a:r>
              <a:rPr lang="en-US" altLang="en-US" i="1" dirty="0" smtClean="0">
                <a:ea typeface="Avenir Next Condensed Bold" pitchFamily="34" charset="0"/>
                <a:cs typeface="Tahoma"/>
              </a:rPr>
              <a:t>Keys to Parenting Your Anxious Child, (</a:t>
            </a:r>
            <a:r>
              <a:rPr lang="en-US" altLang="en-US" dirty="0" smtClean="0">
                <a:ea typeface="Avenir Next Condensed Bold" pitchFamily="34" charset="0"/>
                <a:cs typeface="Tahoma"/>
              </a:rPr>
              <a:t>Dr. Katharina </a:t>
            </a:r>
            <a:r>
              <a:rPr lang="en-US" altLang="en-US" dirty="0" err="1" smtClean="0">
                <a:ea typeface="Avenir Next Condensed Bold" pitchFamily="34" charset="0"/>
                <a:cs typeface="Tahoma"/>
              </a:rPr>
              <a:t>Manassis</a:t>
            </a:r>
            <a:r>
              <a:rPr lang="en-US" altLang="en-US" dirty="0" smtClean="0">
                <a:ea typeface="Avenir Next Condensed Bold" pitchFamily="34" charset="0"/>
                <a:cs typeface="Tahoma"/>
              </a:rPr>
              <a:t>)</a:t>
            </a:r>
          </a:p>
          <a:p>
            <a:pPr>
              <a:buFont typeface="Wingdings" pitchFamily="2" charset="2"/>
              <a:buChar char="Ø"/>
            </a:pPr>
            <a:r>
              <a:rPr lang="en-US" altLang="en-US" i="1" dirty="0" smtClean="0">
                <a:ea typeface="Avenir Next Condensed Bold" pitchFamily="34" charset="0"/>
                <a:cs typeface="Tahoma"/>
              </a:rPr>
              <a:t>Worried No More, Second Edition: Help and Hope for Anxious Children  (</a:t>
            </a:r>
            <a:r>
              <a:rPr lang="en-US" altLang="en-US" dirty="0" err="1" smtClean="0">
                <a:ea typeface="Avenir Next Condensed Bold" pitchFamily="34" charset="0"/>
                <a:cs typeface="Tahoma"/>
              </a:rPr>
              <a:t>Aureen</a:t>
            </a:r>
            <a:r>
              <a:rPr lang="en-US" altLang="en-US" dirty="0" smtClean="0">
                <a:ea typeface="Avenir Next Condensed Bold" pitchFamily="34" charset="0"/>
                <a:cs typeface="Tahoma"/>
              </a:rPr>
              <a:t> Wagner)</a:t>
            </a:r>
          </a:p>
          <a:p>
            <a:pPr>
              <a:buFont typeface="Wingdings" pitchFamily="2" charset="2"/>
              <a:buChar char="Ø"/>
            </a:pPr>
            <a:r>
              <a:rPr lang="en-US" altLang="en-US" i="1" dirty="0" smtClean="0">
                <a:ea typeface="Avenir Next Condensed Bold" pitchFamily="34" charset="0"/>
                <a:cs typeface="Tahoma"/>
              </a:rPr>
              <a:t>Freeing Your Child From Anxiety, </a:t>
            </a:r>
            <a:r>
              <a:rPr lang="en-US" altLang="en-US" dirty="0" smtClean="0">
                <a:ea typeface="Avenir Next Condensed Bold" pitchFamily="34" charset="0"/>
                <a:cs typeface="Tahoma"/>
              </a:rPr>
              <a:t>(Tamar </a:t>
            </a:r>
            <a:r>
              <a:rPr lang="en-US" altLang="en-US" dirty="0" err="1" smtClean="0">
                <a:ea typeface="Avenir Next Condensed Bold" pitchFamily="34" charset="0"/>
                <a:cs typeface="Tahoma"/>
              </a:rPr>
              <a:t>Chansky</a:t>
            </a:r>
            <a:r>
              <a:rPr lang="en-US" altLang="en-US" dirty="0" smtClean="0">
                <a:ea typeface="Avenir Next Condensed Bold" pitchFamily="34" charset="0"/>
                <a:cs typeface="Tahoma"/>
              </a:rPr>
              <a:t>)</a:t>
            </a:r>
          </a:p>
          <a:p>
            <a:pPr>
              <a:buFont typeface="Wingdings" pitchFamily="2" charset="2"/>
              <a:buChar char="Ø"/>
            </a:pPr>
            <a:r>
              <a:rPr lang="en-US" altLang="en-US" i="1" dirty="0" smtClean="0">
                <a:ea typeface="Avenir Next Condensed Bold" pitchFamily="34" charset="0"/>
                <a:cs typeface="Tahoma"/>
              </a:rPr>
              <a:t>Helping Your Anxious Child</a:t>
            </a:r>
            <a:r>
              <a:rPr lang="en-US" altLang="en-US" dirty="0" smtClean="0">
                <a:ea typeface="Avenir Next Condensed Bold" pitchFamily="34" charset="0"/>
                <a:cs typeface="Tahoma"/>
              </a:rPr>
              <a:t> (Ronald M. </a:t>
            </a:r>
            <a:r>
              <a:rPr lang="en-US" altLang="en-US" dirty="0" err="1" smtClean="0">
                <a:ea typeface="Avenir Next Condensed Bold" pitchFamily="34" charset="0"/>
                <a:cs typeface="Tahoma"/>
              </a:rPr>
              <a:t>Rapee</a:t>
            </a:r>
            <a:r>
              <a:rPr lang="en-US" altLang="en-US" dirty="0" smtClean="0">
                <a:ea typeface="Avenir Next Condensed Bold" pitchFamily="34" charset="0"/>
                <a:cs typeface="Tahoma"/>
              </a:rPr>
              <a:t>)</a:t>
            </a:r>
          </a:p>
          <a:p>
            <a:pPr>
              <a:buNone/>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xiety Instant Help Book.jpg"/>
          <p:cNvPicPr>
            <a:picLocks noGrp="1" noChangeAspect="1"/>
          </p:cNvPicPr>
          <p:nvPr>
            <p:ph idx="1"/>
          </p:nvPr>
        </p:nvPicPr>
        <p:blipFill>
          <a:blip r:embed="rId2" cstate="print"/>
          <a:stretch>
            <a:fillRect/>
          </a:stretch>
        </p:blipFill>
        <p:spPr>
          <a:xfrm>
            <a:off x="1752600" y="-262732"/>
            <a:ext cx="5696585" cy="7120732"/>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rdships-often-prepare-ordinary-people-for-an-extraordinary-destiny.png"/>
          <p:cNvPicPr>
            <a:picLocks noChangeAspect="1"/>
          </p:cNvPicPr>
          <p:nvPr/>
        </p:nvPicPr>
        <p:blipFill>
          <a:blip r:embed="rId2" cstate="print"/>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Content Placeholder 3" descr="Questions.jpg"/>
          <p:cNvPicPr>
            <a:picLocks noGrp="1" noChangeAspect="1"/>
          </p:cNvPicPr>
          <p:nvPr>
            <p:ph idx="1"/>
          </p:nvPr>
        </p:nvPicPr>
        <p:blipFill>
          <a:blip r:embed="rId3" cstate="print"/>
          <a:stretch>
            <a:fillRect/>
          </a:stretch>
        </p:blipFill>
        <p:spPr>
          <a:xfrm>
            <a:off x="533400" y="1447800"/>
            <a:ext cx="8077200" cy="5046535"/>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0A2F9B40E158CD4DB28D2195D88729C4" ma:contentTypeVersion="2" ma:contentTypeDescription="" ma:contentTypeScope="" ma:versionID="cc10e288b5ce069952f603a3dcf844ba">
  <xsd:schema xmlns:xsd="http://www.w3.org/2001/XMLSchema" xmlns:xs="http://www.w3.org/2001/XMLSchema" xmlns:p="http://schemas.microsoft.com/office/2006/metadata/properties" xmlns:ns2="50fdcc7c-0cc1-4c7d-84cc-57e833f49fd2" targetNamespace="http://schemas.microsoft.com/office/2006/metadata/properties" ma:root="true" ma:fieldsID="9333ea43376e35dfcb5652eb36284545" ns2:_="">
    <xsd:import namespace="50fdcc7c-0cc1-4c7d-84cc-57e833f49fd2"/>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fdcc7c-0cc1-4c7d-84cc-57e833f49fd2"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Owner xmlns="50fdcc7c-0cc1-4c7d-84cc-57e833f49fd2">WCI</Document_x0020_Owner>
    <Document_x0020_Author_x0028_s_x0029_ xmlns="50fdcc7c-0cc1-4c7d-84cc-57e833f49fd2" xsi:nil="true"/>
    <Document_x0020_Description xmlns="50fdcc7c-0cc1-4c7d-84cc-57e833f49fd2" xsi:nil="true"/>
    <WWW_x0020_Content xmlns="50fdcc7c-0cc1-4c7d-84cc-57e833f49fd2">No</WWW_x0020_Content>
  </documentManagement>
</p:properties>
</file>

<file path=customXml/itemProps1.xml><?xml version="1.0" encoding="utf-8"?>
<ds:datastoreItem xmlns:ds="http://schemas.openxmlformats.org/officeDocument/2006/customXml" ds:itemID="{208879AE-5445-413D-B3C8-E4EBD48D9E98}"/>
</file>

<file path=customXml/itemProps2.xml><?xml version="1.0" encoding="utf-8"?>
<ds:datastoreItem xmlns:ds="http://schemas.openxmlformats.org/officeDocument/2006/customXml" ds:itemID="{08057331-ABFF-4407-A183-2AF18EA8FBA2}"/>
</file>

<file path=customXml/itemProps3.xml><?xml version="1.0" encoding="utf-8"?>
<ds:datastoreItem xmlns:ds="http://schemas.openxmlformats.org/officeDocument/2006/customXml" ds:itemID="{9EB9708C-1BBD-47D7-A18D-9D0BD3743F43}"/>
</file>

<file path=docProps/app.xml><?xml version="1.0" encoding="utf-8"?>
<Properties xmlns="http://schemas.openxmlformats.org/officeDocument/2006/extended-properties" xmlns:vt="http://schemas.openxmlformats.org/officeDocument/2006/docPropsVTypes">
  <TotalTime>1297</TotalTime>
  <Words>1448</Words>
  <Application>Microsoft Office PowerPoint</Application>
  <PresentationFormat>On-screen Show (4:3)</PresentationFormat>
  <Paragraphs>331</Paragraphs>
  <Slides>59</Slides>
  <Notes>34</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Supporting Your Child’s  Mental Health </vt:lpstr>
      <vt:lpstr>Slide 2</vt:lpstr>
      <vt:lpstr>Schools Have a Unique Opportunity</vt:lpstr>
      <vt:lpstr>Paradigm Shift</vt:lpstr>
      <vt:lpstr>Mental Health is NOT  an Event</vt:lpstr>
      <vt:lpstr>What does comprehensive mean?</vt:lpstr>
      <vt:lpstr>YRDSB Mental Health Strategy</vt:lpstr>
      <vt:lpstr>BIPSA for Student Achievement  and Well-Being</vt:lpstr>
      <vt:lpstr>Slide 9</vt:lpstr>
      <vt:lpstr>Stigma Reduction</vt:lpstr>
      <vt:lpstr>Mental Health </vt:lpstr>
      <vt:lpstr>REFLECT</vt:lpstr>
      <vt:lpstr>Slide 13</vt:lpstr>
      <vt:lpstr>Slide 14</vt:lpstr>
      <vt:lpstr>Audiences</vt:lpstr>
      <vt:lpstr>Social Emotional Learning</vt:lpstr>
      <vt:lpstr>What does promoting mental health look like in school?</vt:lpstr>
      <vt:lpstr>Student Achievement improves..</vt:lpstr>
      <vt:lpstr>VIDEO</vt:lpstr>
      <vt:lpstr>Our Task as Parents and Educators</vt:lpstr>
      <vt:lpstr>What do we mean when we talk about mental health? </vt:lpstr>
      <vt:lpstr>Holistic Approach</vt:lpstr>
      <vt:lpstr>Our Students</vt:lpstr>
      <vt:lpstr>Impairing Well-Being</vt:lpstr>
      <vt:lpstr>How can we together promote mental health for all?</vt:lpstr>
      <vt:lpstr>Slide 26</vt:lpstr>
      <vt:lpstr>Why Does this Happen?</vt:lpstr>
      <vt:lpstr>Slide 28</vt:lpstr>
      <vt:lpstr>Why is this important?</vt:lpstr>
      <vt:lpstr>A Helpful Brain Model</vt:lpstr>
      <vt:lpstr>Slide 31</vt:lpstr>
      <vt:lpstr>Changing the Brain</vt:lpstr>
      <vt:lpstr>Creating Safety</vt:lpstr>
      <vt:lpstr>The Power of Relationships  YOU MAKE A DIFFERENCE!</vt:lpstr>
      <vt:lpstr>The Myth of SELF Regulation  </vt:lpstr>
      <vt:lpstr>We all have a primal need to</vt:lpstr>
      <vt:lpstr>Family Mealtimes</vt:lpstr>
      <vt:lpstr>Slide 38</vt:lpstr>
      <vt:lpstr>….teach me HOW to  calm down don’t just TELL me to…</vt:lpstr>
      <vt:lpstr>Understanding the Triad S.O.S STOP….OBSERVE….SHIFT </vt:lpstr>
      <vt:lpstr>Shifting the Triad: Modifying thoughts</vt:lpstr>
      <vt:lpstr>Cognitive Reframing Adapted from: D. Bilsker, M. Gilbert, D. Worling &amp; E. J. Garland</vt:lpstr>
      <vt:lpstr>Self Compassion</vt:lpstr>
      <vt:lpstr>Gratitude and Joy</vt:lpstr>
      <vt:lpstr>Changing our Response: Modifying Physiology</vt:lpstr>
      <vt:lpstr>Strategies: Take up Smoking</vt:lpstr>
      <vt:lpstr>Mindfulness</vt:lpstr>
      <vt:lpstr>Shifting the Triad: Modifying Behaviour</vt:lpstr>
      <vt:lpstr>Importance of Sleep</vt:lpstr>
      <vt:lpstr>Slide 50</vt:lpstr>
      <vt:lpstr>Your role in supporting your child</vt:lpstr>
      <vt:lpstr>Who we are and how we engage in the world are much stronger predictors of how our children will do than what we know about parenting. The question isn’t are you parenting in the right way?      The question is: Are you the adult you want your child to grow up to be?      Brene Brown</vt:lpstr>
      <vt:lpstr>Are you ready to change the lens?</vt:lpstr>
      <vt:lpstr>The 21 day Challenge</vt:lpstr>
      <vt:lpstr>WEB Resources</vt:lpstr>
      <vt:lpstr>BOOKS</vt:lpstr>
      <vt:lpstr>Slide 57</vt:lpstr>
      <vt:lpstr>Slide 58</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keywords>Guest speaker</cp:keywords>
  <cp:lastModifiedBy>Windows User</cp:lastModifiedBy>
  <cp:revision>95</cp:revision>
  <dcterms:created xsi:type="dcterms:W3CDTF">2014-04-09T00:55:31Z</dcterms:created>
  <dcterms:modified xsi:type="dcterms:W3CDTF">2017-02-09T00:00:08Z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0x010100EA4BA40101B6AA4DB2B44F01F8A02F5E000A2F9B40E158CD4DB28D2195D88729C4</vt:lpwstr>
  </property>
</Properties>
</file>